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7" r:id="rId2"/>
    <p:sldId id="258" r:id="rId3"/>
    <p:sldId id="299" r:id="rId4"/>
    <p:sldId id="301" r:id="rId5"/>
    <p:sldId id="300" r:id="rId6"/>
    <p:sldId id="302" r:id="rId7"/>
    <p:sldId id="304" r:id="rId8"/>
    <p:sldId id="311" r:id="rId9"/>
    <p:sldId id="318" r:id="rId10"/>
    <p:sldId id="319" r:id="rId11"/>
    <p:sldId id="306" r:id="rId12"/>
    <p:sldId id="308" r:id="rId13"/>
    <p:sldId id="298" r:id="rId14"/>
    <p:sldId id="303" r:id="rId15"/>
    <p:sldId id="307" r:id="rId16"/>
    <p:sldId id="296" r:id="rId17"/>
    <p:sldId id="259" r:id="rId18"/>
  </p:sldIdLst>
  <p:sldSz cx="12192000" cy="6858000"/>
  <p:notesSz cx="6858000" cy="9144000"/>
  <p:embeddedFontLst>
    <p:embeddedFont>
      <p:font typeface="나눔스퀘어 Bold" panose="020B0600000101010101" pitchFamily="50" charset="-127"/>
      <p:bold r:id="rId20"/>
    </p:embeddedFont>
    <p:embeddedFont>
      <p:font typeface="나눔스퀘어 ExtraBold" panose="020B0600000101010101" pitchFamily="50" charset="-127"/>
      <p:bold r:id="rId21"/>
    </p:embeddedFont>
    <p:embeddedFont>
      <p:font typeface="나눔스퀘어 Light" panose="020B0600000101010101" pitchFamily="50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CD3"/>
    <a:srgbClr val="FEC434"/>
    <a:srgbClr val="444244"/>
    <a:srgbClr val="40474D"/>
    <a:srgbClr val="BE9A3C"/>
    <a:srgbClr val="F25F7D"/>
    <a:srgbClr val="FCD554"/>
    <a:srgbClr val="DA87FF"/>
    <a:srgbClr val="C03586"/>
    <a:srgbClr val="F2677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7315" autoAdjust="0"/>
  </p:normalViewPr>
  <p:slideViewPr>
    <p:cSldViewPr snapToGrid="0" showGuides="1">
      <p:cViewPr varScale="1">
        <p:scale>
          <a:sx n="49" d="100"/>
          <a:sy n="49" d="100"/>
        </p:scale>
        <p:origin x="749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36284-D9C9-4B83-81E7-FC324B83D00F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3832F-D625-469D-BDB9-C8E6D67A22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526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832F-D625-469D-BDB9-C8E6D67A223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260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832F-D625-469D-BDB9-C8E6D67A223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685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832F-D625-469D-BDB9-C8E6D67A223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928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832F-D625-469D-BDB9-C8E6D67A223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463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832F-D625-469D-BDB9-C8E6D67A223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424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832F-D625-469D-BDB9-C8E6D67A223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9119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832F-D625-469D-BDB9-C8E6D67A223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2681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832F-D625-469D-BDB9-C8E6D67A223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9287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832F-D625-469D-BDB9-C8E6D67A223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026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832F-D625-469D-BDB9-C8E6D67A223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440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832F-D625-469D-BDB9-C8E6D67A223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140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832F-D625-469D-BDB9-C8E6D67A223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249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832F-D625-469D-BDB9-C8E6D67A223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978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832F-D625-469D-BDB9-C8E6D67A223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152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832F-D625-469D-BDB9-C8E6D67A223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653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832F-D625-469D-BDB9-C8E6D67A223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059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832F-D625-469D-BDB9-C8E6D67A223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185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07245F-E679-43E5-9E0A-66233CA15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75041BA-D30F-464F-B002-36D389D82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6599C6-184F-4D04-BB65-20B77A8F7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615DC-3DD8-4870-972A-60D69C634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9073F4-21CF-479C-8613-1C944C930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236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E5654D-B876-42B9-800E-A2D9BD059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F8C202-264F-4946-A9E5-D2B4CCF2AD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B9235D-992F-4E69-B9C4-8428319F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37F75B-5251-4FD6-88B7-E33F0D07F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1F9A6A-CBAD-4C6E-BD8F-75E7AB458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480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4860AE9-C95E-4723-88CC-C877FBCFCD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6FF9469-EB7A-4541-BD41-30E5386B33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A77063-0384-4A28-B78C-344CF011C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12C47C-C337-4DF1-BC40-BF56D473B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44379F-5A92-4B73-9389-6F8758754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025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8D59C6-D772-4DCB-A23E-62C64E23F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EAFB46-BAB9-4B23-AE12-71B5C7CB3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2D5A1B-0D25-4711-BD03-7524085B8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19BC9B-647F-4310-85F1-3734556C3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FDC44F-04D0-42B2-BD1F-030086FB3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326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ECAD50-F5EA-4D1B-8313-2B0F9570F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49BCE8-02F7-471B-84F9-F28E0F0DC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9942D5-0580-4C39-A9AD-AC97664D6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884705-7F98-4EEE-990D-56F2864F9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F23FCE-ED26-4070-ABE4-E1A23C229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5032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032D2A-5B74-4610-9120-7A3F9F67A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3ADDF6-5DAC-4FD0-92F4-9337A4D271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5F8B81-6609-4CD5-AACA-2589C9273C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9CE013-2212-41F3-95CE-31026386C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BCF795-1E96-45AA-89D2-7CC371BF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A44D91-EF29-4956-B531-9D3F0811E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002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1BF56A-C448-41B4-B3CD-A043D4EE2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0F1F58-260B-4A56-8BD0-2DEED9285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7C0824-D282-458C-B801-3BAE2F18D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299FBC-E60A-45ED-B105-0CEFAD1664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D7F50AC-7500-4FB1-9804-973357F31C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AD1B692-DC68-4467-B521-A1887405E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51E275F-7ADA-42FB-A4C8-B457995CA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1939F31-7D8F-4AA7-9408-4F7CF372B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448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F6E8F-6CC4-4106-BC53-8BC7AAA53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5CF924-6B70-4F56-B151-F23AC0DB4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FC83556-DEEE-4273-A434-6D705F4B5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8E3B9E-CB00-43C2-80A4-6B9912149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126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DE2119-DE79-4FFC-A42C-68E42B0E3CE2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+mn-ea"/>
                <a:ea typeface="+mn-ea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+mn-ea"/>
                <a:ea typeface="+mn-ea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+mn-ea"/>
                <a:ea typeface="+mn-ea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B00FD2-FFB3-4F5A-AEA0-36BA3D441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508DDE-F977-4DDA-BCAD-2DC54923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D9262B-0502-4F1D-80EC-C8976A8D1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267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74C3C-F264-489B-BB73-8F3A9A6EB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71DB1C-DB0A-4396-B017-272811EAA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FE4EA3-E3F3-4197-B787-84EF1851C0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AC4E60-9A04-473D-8593-862240F5A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318E29-E4C1-442E-846A-1C27A66BA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90A599-A6F9-4C01-9CE9-04B7E39D2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53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19C12-CE33-4F79-B208-184B51EF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4F27F16-0CEE-48F0-A5A2-C1AE57D6D5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48897B-6D01-4F0D-9394-60BB31869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5A3AAB-ACD5-46FB-B704-AF565A750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2B5CEE-66AD-451C-A0BB-70B2E1B78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25EBDB-5FD3-47A3-BE88-054B3BEB2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327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82915DA-699B-4BBC-BB0E-9CBA0B0EB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FEE6C8-937E-40A3-8166-E7F70ED2D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2C1D44-B9CC-4A05-806A-DD84D4DD62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BF897-7A43-4066-A496-3071CA3849AD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2E717C-38E0-4EC4-8B52-DBD6C8FD1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E189A0-8AB7-48E1-84BA-E837D9A2E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9CDEB-3DD6-4EAB-BCE9-420BD5716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291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6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0EFEEF0-F763-4EF5-8DA3-2D882E32D6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3D5B54C-FBDB-451D-B89E-F37545265A36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gradFill>
            <a:gsLst>
              <a:gs pos="3261">
                <a:schemeClr val="accent5">
                  <a:alpha val="90000"/>
                </a:schemeClr>
              </a:gs>
              <a:gs pos="35000">
                <a:schemeClr val="accent1">
                  <a:alpha val="60000"/>
                </a:schemeClr>
              </a:gs>
              <a:gs pos="82000">
                <a:schemeClr val="accent4">
                  <a:alpha val="60000"/>
                </a:schemeClr>
              </a:gs>
              <a:gs pos="100000">
                <a:schemeClr val="accent3">
                  <a:alpha val="9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11C55F-8971-4BE9-896E-37757EE04580}"/>
              </a:ext>
            </a:extLst>
          </p:cNvPr>
          <p:cNvSpPr txBox="1"/>
          <p:nvPr/>
        </p:nvSpPr>
        <p:spPr>
          <a:xfrm>
            <a:off x="513699" y="1874684"/>
            <a:ext cx="48926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spc="-3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Run With Me?</a:t>
            </a:r>
            <a:endParaRPr lang="ko-KR" altLang="en-US" sz="6000" b="1" spc="-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D3AD122-08A0-4A0F-8A64-991BB4329CEC}"/>
              </a:ext>
            </a:extLst>
          </p:cNvPr>
          <p:cNvCxnSpPr>
            <a:cxnSpLocks/>
          </p:cNvCxnSpPr>
          <p:nvPr/>
        </p:nvCxnSpPr>
        <p:spPr>
          <a:xfrm>
            <a:off x="513699" y="1540042"/>
            <a:ext cx="92290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C32690A-0E50-492F-B520-DF9481ED77D3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11C55F-8971-4BE9-896E-37757EE04580}"/>
              </a:ext>
            </a:extLst>
          </p:cNvPr>
          <p:cNvSpPr txBox="1"/>
          <p:nvPr/>
        </p:nvSpPr>
        <p:spPr>
          <a:xfrm>
            <a:off x="5121915" y="4765031"/>
            <a:ext cx="696376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b="1" spc="-3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A303</a:t>
            </a:r>
          </a:p>
          <a:p>
            <a:pPr algn="r"/>
            <a:r>
              <a:rPr lang="ko-KR" altLang="en-US" sz="4000" b="1" spc="-300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뛰라노사우루스</a:t>
            </a:r>
            <a:endParaRPr lang="en-US" altLang="ko-KR" sz="4000" b="1" spc="-3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ko-KR" altLang="en-US" sz="4000" b="1" spc="-300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김순빈</a:t>
            </a:r>
            <a:r>
              <a:rPr lang="ko-KR" altLang="en-US" sz="4000" b="1" spc="-3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김대용 </a:t>
            </a:r>
            <a:r>
              <a:rPr lang="ko-KR" altLang="en-US" sz="4000" b="1" spc="-300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김형택</a:t>
            </a:r>
            <a:r>
              <a:rPr lang="ko-KR" altLang="en-US" sz="4000" b="1" spc="-3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이선수 전수현</a:t>
            </a:r>
            <a:endParaRPr lang="ko-KR" altLang="en-US" sz="4000" b="1" spc="-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479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77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</a:rPr>
              <a:t>Part </a:t>
            </a:r>
            <a:r>
              <a:rPr lang="en-US" altLang="ko-KR" sz="1600" dirty="0" smtClean="0">
                <a:latin typeface="+mj-ea"/>
                <a:ea typeface="+mj-ea"/>
              </a:rPr>
              <a:t>2, 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주요 기능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1D4753-AA2C-4F6D-A31F-7B5747BADBBB}"/>
              </a:ext>
            </a:extLst>
          </p:cNvPr>
          <p:cNvSpPr txBox="1"/>
          <p:nvPr/>
        </p:nvSpPr>
        <p:spPr>
          <a:xfrm>
            <a:off x="805841" y="721136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커뮤니티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390EB6C-C9AA-4074-9E34-2BE0C38F023F}"/>
              </a:ext>
            </a:extLst>
          </p:cNvPr>
          <p:cNvCxnSpPr/>
          <p:nvPr/>
        </p:nvCxnSpPr>
        <p:spPr>
          <a:xfrm>
            <a:off x="920115" y="1753673"/>
            <a:ext cx="3240000" cy="0"/>
          </a:xfrm>
          <a:prstGeom prst="line">
            <a:avLst/>
          </a:prstGeom>
          <a:ln w="57150">
            <a:solidFill>
              <a:srgbClr val="FF9C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6359455-5F07-429D-AB7C-EB6664F44D16}"/>
              </a:ext>
            </a:extLst>
          </p:cNvPr>
          <p:cNvCxnSpPr/>
          <p:nvPr/>
        </p:nvCxnSpPr>
        <p:spPr>
          <a:xfrm>
            <a:off x="920115" y="5912718"/>
            <a:ext cx="3240000" cy="0"/>
          </a:xfrm>
          <a:prstGeom prst="line">
            <a:avLst/>
          </a:prstGeom>
          <a:ln w="19050">
            <a:solidFill>
              <a:srgbClr val="FF9C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C90D05E-4342-485B-BE3F-DDF922481502}"/>
              </a:ext>
            </a:extLst>
          </p:cNvPr>
          <p:cNvSpPr/>
          <p:nvPr/>
        </p:nvSpPr>
        <p:spPr>
          <a:xfrm>
            <a:off x="920115" y="1784419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1925139-304A-4B86-886B-3B18ACFB4388}"/>
              </a:ext>
            </a:extLst>
          </p:cNvPr>
          <p:cNvSpPr txBox="1"/>
          <p:nvPr/>
        </p:nvSpPr>
        <p:spPr>
          <a:xfrm>
            <a:off x="1896349" y="1912796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러너 매칭</a:t>
            </a:r>
            <a:endParaRPr lang="ko-KR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C90D05E-4342-485B-BE3F-DDF922481502}"/>
              </a:ext>
            </a:extLst>
          </p:cNvPr>
          <p:cNvSpPr/>
          <p:nvPr/>
        </p:nvSpPr>
        <p:spPr>
          <a:xfrm>
            <a:off x="4487545" y="1755917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84110C5-C200-4BBD-89F7-5E103B6913BE}"/>
              </a:ext>
            </a:extLst>
          </p:cNvPr>
          <p:cNvCxnSpPr/>
          <p:nvPr/>
        </p:nvCxnSpPr>
        <p:spPr>
          <a:xfrm>
            <a:off x="4487545" y="1765148"/>
            <a:ext cx="3240000" cy="0"/>
          </a:xfrm>
          <a:prstGeom prst="line">
            <a:avLst/>
          </a:prstGeom>
          <a:ln w="57150">
            <a:solidFill>
              <a:srgbClr val="FF9C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3E4C789-C541-407D-A86D-D4C68AC3D3B6}"/>
              </a:ext>
            </a:extLst>
          </p:cNvPr>
          <p:cNvSpPr txBox="1"/>
          <p:nvPr/>
        </p:nvSpPr>
        <p:spPr>
          <a:xfrm>
            <a:off x="4956428" y="1912795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일대일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지역 채팅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323B55B1-AAA5-449B-AF51-58B0837F2DF4}"/>
              </a:ext>
            </a:extLst>
          </p:cNvPr>
          <p:cNvCxnSpPr/>
          <p:nvPr/>
        </p:nvCxnSpPr>
        <p:spPr>
          <a:xfrm>
            <a:off x="4487545" y="5920105"/>
            <a:ext cx="3240000" cy="0"/>
          </a:xfrm>
          <a:prstGeom prst="line">
            <a:avLst/>
          </a:prstGeom>
          <a:ln w="19050">
            <a:solidFill>
              <a:srgbClr val="FF9C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E36884C-1434-4798-B7C2-41954692071D}"/>
              </a:ext>
            </a:extLst>
          </p:cNvPr>
          <p:cNvSpPr/>
          <p:nvPr/>
        </p:nvSpPr>
        <p:spPr>
          <a:xfrm>
            <a:off x="8054975" y="1767392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E7740727-FDB7-41D0-9AB8-50DB81D7DFC8}"/>
              </a:ext>
            </a:extLst>
          </p:cNvPr>
          <p:cNvCxnSpPr/>
          <p:nvPr/>
        </p:nvCxnSpPr>
        <p:spPr>
          <a:xfrm>
            <a:off x="8054975" y="1776623"/>
            <a:ext cx="3240000" cy="0"/>
          </a:xfrm>
          <a:prstGeom prst="line">
            <a:avLst/>
          </a:prstGeom>
          <a:ln w="57150">
            <a:solidFill>
              <a:srgbClr val="FF9C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372CA79-F633-4DF9-8530-0D0A573553F8}"/>
              </a:ext>
            </a:extLst>
          </p:cNvPr>
          <p:cNvSpPr txBox="1"/>
          <p:nvPr/>
        </p:nvSpPr>
        <p:spPr>
          <a:xfrm>
            <a:off x="9321352" y="1912795"/>
            <a:ext cx="707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랭킹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28325F8C-97ED-4EE0-94E2-812EC992FEC9}"/>
              </a:ext>
            </a:extLst>
          </p:cNvPr>
          <p:cNvCxnSpPr/>
          <p:nvPr/>
        </p:nvCxnSpPr>
        <p:spPr>
          <a:xfrm>
            <a:off x="8054975" y="5927492"/>
            <a:ext cx="3240000" cy="0"/>
          </a:xfrm>
          <a:prstGeom prst="line">
            <a:avLst/>
          </a:prstGeom>
          <a:ln w="19050">
            <a:solidFill>
              <a:srgbClr val="FF9C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344" y="3307010"/>
            <a:ext cx="1544400" cy="1544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774" y="3307010"/>
            <a:ext cx="1544400" cy="1544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914" y="3307010"/>
            <a:ext cx="1544400" cy="154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689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77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</a:rPr>
              <a:t>Part 3</a:t>
            </a:r>
            <a:r>
              <a:rPr lang="en-US" altLang="ko-KR" sz="1600" dirty="0" smtClean="0">
                <a:latin typeface="+mj-ea"/>
                <a:ea typeface="+mj-ea"/>
              </a:rPr>
              <a:t>, 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947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시연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1D4753-AA2C-4F6D-A31F-7B5747BADBBB}"/>
              </a:ext>
            </a:extLst>
          </p:cNvPr>
          <p:cNvSpPr txBox="1"/>
          <p:nvPr/>
        </p:nvSpPr>
        <p:spPr>
          <a:xfrm>
            <a:off x="805841" y="721136"/>
            <a:ext cx="570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UCC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298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77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</a:rPr>
              <a:t>Part 3</a:t>
            </a:r>
            <a:r>
              <a:rPr lang="en-US" altLang="ko-KR" sz="1600" dirty="0" smtClean="0">
                <a:latin typeface="+mj-ea"/>
                <a:ea typeface="+mj-ea"/>
              </a:rPr>
              <a:t>, 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947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시연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1D4753-AA2C-4F6D-A31F-7B5747BADBBB}"/>
              </a:ext>
            </a:extLst>
          </p:cNvPr>
          <p:cNvSpPr txBox="1"/>
          <p:nvPr/>
        </p:nvSpPr>
        <p:spPr>
          <a:xfrm>
            <a:off x="805841" y="721136"/>
            <a:ext cx="1369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홈페이지 시연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34242" y="4604967"/>
            <a:ext cx="65235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/>
              <a:t>https://k3a303.p.ssafy.io/</a:t>
            </a:r>
            <a:endParaRPr lang="ko-KR" altLang="en-US" sz="44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027" y="1701495"/>
            <a:ext cx="4701947" cy="2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65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77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</a:rPr>
              <a:t>Part </a:t>
            </a:r>
            <a:r>
              <a:rPr lang="en-US" altLang="ko-KR" sz="1600" dirty="0" smtClean="0">
                <a:latin typeface="+mj-ea"/>
                <a:ea typeface="+mj-ea"/>
              </a:rPr>
              <a:t>4, 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기술 스택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2E1D4753-AA2C-4F6D-A31F-7B5747BADBBB}"/>
              </a:ext>
            </a:extLst>
          </p:cNvPr>
          <p:cNvSpPr txBox="1"/>
          <p:nvPr/>
        </p:nvSpPr>
        <p:spPr>
          <a:xfrm>
            <a:off x="805841" y="721136"/>
            <a:ext cx="997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사용 기술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07" name="그룹 206"/>
          <p:cNvGrpSpPr/>
          <p:nvPr/>
        </p:nvGrpSpPr>
        <p:grpSpPr>
          <a:xfrm>
            <a:off x="2594496" y="3162403"/>
            <a:ext cx="1668965" cy="1482921"/>
            <a:chOff x="2341328" y="3407139"/>
            <a:chExt cx="1668965" cy="1482921"/>
          </a:xfrm>
        </p:grpSpPr>
        <p:sp>
          <p:nvSpPr>
            <p:cNvPr id="88" name="육각형 87"/>
            <p:cNvSpPr/>
            <p:nvPr/>
          </p:nvSpPr>
          <p:spPr>
            <a:xfrm>
              <a:off x="2341328" y="3407139"/>
              <a:ext cx="1668965" cy="1482921"/>
            </a:xfrm>
            <a:prstGeom prst="hexag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2731736" y="4489921"/>
              <a:ext cx="942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+mn-ea"/>
                </a:rPr>
                <a:t>Vue.js</a:t>
              </a:r>
              <a:endParaRPr lang="ko-KR" altLang="en-US" dirty="0">
                <a:latin typeface="+mn-ea"/>
              </a:endParaRPr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7927950" y="3209625"/>
            <a:ext cx="1668965" cy="1482921"/>
            <a:chOff x="7674782" y="3474681"/>
            <a:chExt cx="1668965" cy="1482921"/>
          </a:xfrm>
        </p:grpSpPr>
        <p:sp>
          <p:nvSpPr>
            <p:cNvPr id="85" name="육각형 84"/>
            <p:cNvSpPr/>
            <p:nvPr/>
          </p:nvSpPr>
          <p:spPr>
            <a:xfrm>
              <a:off x="7674782" y="3474681"/>
              <a:ext cx="1668965" cy="1482921"/>
            </a:xfrm>
            <a:prstGeom prst="hexagon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pic>
          <p:nvPicPr>
            <p:cNvPr id="86" name="그림 85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68222" y="3593495"/>
              <a:ext cx="1101551" cy="1010599"/>
            </a:xfrm>
            <a:prstGeom prst="rect">
              <a:avLst/>
            </a:prstGeom>
          </p:spPr>
        </p:pic>
        <p:sp>
          <p:nvSpPr>
            <p:cNvPr id="110" name="TextBox 109"/>
            <p:cNvSpPr txBox="1"/>
            <p:nvPr/>
          </p:nvSpPr>
          <p:spPr>
            <a:xfrm>
              <a:off x="8203138" y="4560066"/>
              <a:ext cx="6107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+mn-ea"/>
                </a:rPr>
                <a:t>E2C</a:t>
              </a:r>
              <a:endParaRPr lang="ko-KR" altLang="en-US" dirty="0">
                <a:latin typeface="+mn-ea"/>
              </a:endParaRPr>
            </a:p>
          </p:txBody>
        </p:sp>
      </p:grpSp>
      <p:grpSp>
        <p:nvGrpSpPr>
          <p:cNvPr id="213" name="그룹 212"/>
          <p:cNvGrpSpPr/>
          <p:nvPr/>
        </p:nvGrpSpPr>
        <p:grpSpPr>
          <a:xfrm>
            <a:off x="9269200" y="3968145"/>
            <a:ext cx="1668965" cy="1482921"/>
            <a:chOff x="6334024" y="4216141"/>
            <a:chExt cx="1668965" cy="1482921"/>
          </a:xfrm>
        </p:grpSpPr>
        <p:sp>
          <p:nvSpPr>
            <p:cNvPr id="94" name="육각형 93"/>
            <p:cNvSpPr/>
            <p:nvPr/>
          </p:nvSpPr>
          <p:spPr>
            <a:xfrm>
              <a:off x="6334024" y="4216141"/>
              <a:ext cx="1668965" cy="1482921"/>
            </a:xfrm>
            <a:prstGeom prst="hexag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pic>
          <p:nvPicPr>
            <p:cNvPr id="95" name="그림 94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17805" y="4388327"/>
              <a:ext cx="916672" cy="948372"/>
            </a:xfrm>
            <a:prstGeom prst="rect">
              <a:avLst/>
            </a:prstGeom>
          </p:spPr>
        </p:pic>
        <p:sp>
          <p:nvSpPr>
            <p:cNvPr id="114" name="TextBox 113"/>
            <p:cNvSpPr txBox="1"/>
            <p:nvPr/>
          </p:nvSpPr>
          <p:spPr>
            <a:xfrm>
              <a:off x="6724282" y="5287422"/>
              <a:ext cx="9321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>
                  <a:latin typeface="+mn-ea"/>
                </a:rPr>
                <a:t>GitLab</a:t>
              </a:r>
              <a:endParaRPr lang="ko-KR" altLang="en-US" dirty="0">
                <a:latin typeface="+mn-ea"/>
              </a:endParaRPr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2513956" y="1599537"/>
            <a:ext cx="1813532" cy="1590739"/>
            <a:chOff x="2260788" y="1844273"/>
            <a:chExt cx="1813532" cy="1590739"/>
          </a:xfrm>
        </p:grpSpPr>
        <p:sp>
          <p:nvSpPr>
            <p:cNvPr id="118" name="육각형 117"/>
            <p:cNvSpPr/>
            <p:nvPr/>
          </p:nvSpPr>
          <p:spPr>
            <a:xfrm>
              <a:off x="2331168" y="1892083"/>
              <a:ext cx="1668965" cy="1482921"/>
            </a:xfrm>
            <a:prstGeom prst="hexag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pic>
          <p:nvPicPr>
            <p:cNvPr id="119" name="그림 11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4431" y="1844273"/>
              <a:ext cx="1103947" cy="1103947"/>
            </a:xfrm>
            <a:prstGeom prst="rect">
              <a:avLst/>
            </a:prstGeom>
          </p:spPr>
        </p:pic>
        <p:sp>
          <p:nvSpPr>
            <p:cNvPr id="120" name="TextBox 119"/>
            <p:cNvSpPr txBox="1"/>
            <p:nvPr/>
          </p:nvSpPr>
          <p:spPr>
            <a:xfrm>
              <a:off x="2260788" y="2788681"/>
              <a:ext cx="18135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+mn-ea"/>
                </a:rPr>
                <a:t>Spring</a:t>
              </a:r>
            </a:p>
            <a:p>
              <a:pPr algn="ctr"/>
              <a:r>
                <a:rPr lang="en-US" altLang="ko-KR" dirty="0">
                  <a:latin typeface="+mn-ea"/>
                </a:rPr>
                <a:t>Security</a:t>
              </a:r>
              <a:endParaRPr lang="ko-KR" altLang="en-US" dirty="0">
                <a:latin typeface="+mn-ea"/>
              </a:endParaRPr>
            </a:p>
          </p:txBody>
        </p:sp>
      </p:grpSp>
      <p:grpSp>
        <p:nvGrpSpPr>
          <p:cNvPr id="218" name="그룹 217"/>
          <p:cNvGrpSpPr/>
          <p:nvPr/>
        </p:nvGrpSpPr>
        <p:grpSpPr>
          <a:xfrm>
            <a:off x="7946182" y="1691627"/>
            <a:ext cx="1668965" cy="1482921"/>
            <a:chOff x="7693014" y="1936363"/>
            <a:chExt cx="1668965" cy="1482921"/>
          </a:xfrm>
        </p:grpSpPr>
        <p:sp>
          <p:nvSpPr>
            <p:cNvPr id="100" name="육각형 99"/>
            <p:cNvSpPr/>
            <p:nvPr/>
          </p:nvSpPr>
          <p:spPr>
            <a:xfrm>
              <a:off x="7693014" y="1936363"/>
              <a:ext cx="1668965" cy="1482921"/>
            </a:xfrm>
            <a:prstGeom prst="hexago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7950740" y="3031947"/>
              <a:ext cx="11574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atin typeface="+mn-ea"/>
                </a:rPr>
                <a:t>S3</a:t>
              </a:r>
              <a:endParaRPr lang="ko-KR" altLang="en-US" dirty="0">
                <a:latin typeface="+mn-ea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1720" y="2087562"/>
              <a:ext cx="959389" cy="997606"/>
            </a:xfrm>
            <a:prstGeom prst="rect">
              <a:avLst/>
            </a:prstGeom>
          </p:spPr>
        </p:pic>
      </p:grpSp>
      <p:grpSp>
        <p:nvGrpSpPr>
          <p:cNvPr id="206" name="그룹 205"/>
          <p:cNvGrpSpPr/>
          <p:nvPr/>
        </p:nvGrpSpPr>
        <p:grpSpPr>
          <a:xfrm>
            <a:off x="1255078" y="3920609"/>
            <a:ext cx="1668965" cy="1482921"/>
            <a:chOff x="3670670" y="4175624"/>
            <a:chExt cx="1668965" cy="1482921"/>
          </a:xfrm>
        </p:grpSpPr>
        <p:sp>
          <p:nvSpPr>
            <p:cNvPr id="82" name="육각형 81"/>
            <p:cNvSpPr/>
            <p:nvPr/>
          </p:nvSpPr>
          <p:spPr>
            <a:xfrm>
              <a:off x="3670670" y="4175624"/>
              <a:ext cx="1668965" cy="1482921"/>
            </a:xfrm>
            <a:prstGeom prst="hexagon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3926501" y="5257674"/>
              <a:ext cx="1227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atin typeface="+mn-ea"/>
                </a:rPr>
                <a:t>Bootstrap</a:t>
              </a:r>
              <a:endParaRPr lang="ko-KR" altLang="en-US" dirty="0">
                <a:latin typeface="+mn-ea"/>
              </a:endParaRPr>
            </a:p>
          </p:txBody>
        </p:sp>
        <p:pic>
          <p:nvPicPr>
            <p:cNvPr id="130" name="그림 129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9867" y="4392422"/>
              <a:ext cx="874960" cy="874960"/>
            </a:xfrm>
            <a:prstGeom prst="rect">
              <a:avLst/>
            </a:prstGeom>
          </p:spPr>
        </p:pic>
      </p:grpSp>
      <p:grpSp>
        <p:nvGrpSpPr>
          <p:cNvPr id="210" name="그룹 209"/>
          <p:cNvGrpSpPr/>
          <p:nvPr/>
        </p:nvGrpSpPr>
        <p:grpSpPr>
          <a:xfrm>
            <a:off x="5265071" y="1656540"/>
            <a:ext cx="1668965" cy="1482921"/>
            <a:chOff x="5011903" y="1901276"/>
            <a:chExt cx="1668965" cy="1482921"/>
          </a:xfrm>
        </p:grpSpPr>
        <p:sp>
          <p:nvSpPr>
            <p:cNvPr id="97" name="육각형 96"/>
            <p:cNvSpPr/>
            <p:nvPr/>
          </p:nvSpPr>
          <p:spPr>
            <a:xfrm>
              <a:off x="5011903" y="1901276"/>
              <a:ext cx="1668965" cy="1482921"/>
            </a:xfrm>
            <a:prstGeom prst="hexag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pic>
          <p:nvPicPr>
            <p:cNvPr id="92" name="그림 91"/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34" t="-162" r="12605" b="27004"/>
            <a:stretch/>
          </p:blipFill>
          <p:spPr>
            <a:xfrm>
              <a:off x="5280138" y="2077366"/>
              <a:ext cx="1084337" cy="965737"/>
            </a:xfrm>
            <a:prstGeom prst="rect">
              <a:avLst/>
            </a:prstGeom>
          </p:spPr>
        </p:pic>
        <p:sp>
          <p:nvSpPr>
            <p:cNvPr id="112" name="TextBox 111"/>
            <p:cNvSpPr txBox="1"/>
            <p:nvPr/>
          </p:nvSpPr>
          <p:spPr>
            <a:xfrm>
              <a:off x="5407571" y="3010019"/>
              <a:ext cx="9094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+mn-ea"/>
                </a:rPr>
                <a:t>NGINX</a:t>
              </a:r>
              <a:endParaRPr lang="ko-KR" altLang="en-US" dirty="0">
                <a:latin typeface="+mn-ea"/>
              </a:endParaRPr>
            </a:p>
          </p:txBody>
        </p:sp>
      </p:grpSp>
      <p:grpSp>
        <p:nvGrpSpPr>
          <p:cNvPr id="215" name="그룹 214"/>
          <p:cNvGrpSpPr/>
          <p:nvPr/>
        </p:nvGrpSpPr>
        <p:grpSpPr>
          <a:xfrm>
            <a:off x="9267452" y="2459012"/>
            <a:ext cx="1668965" cy="1482921"/>
            <a:chOff x="9014284" y="2729398"/>
            <a:chExt cx="1668965" cy="1482921"/>
          </a:xfrm>
        </p:grpSpPr>
        <p:sp>
          <p:nvSpPr>
            <p:cNvPr id="91" name="육각형 90"/>
            <p:cNvSpPr/>
            <p:nvPr/>
          </p:nvSpPr>
          <p:spPr>
            <a:xfrm>
              <a:off x="9014284" y="2729398"/>
              <a:ext cx="1668965" cy="1482921"/>
            </a:xfrm>
            <a:prstGeom prst="hexago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pic>
          <p:nvPicPr>
            <p:cNvPr id="191" name="그림 190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9988" y="2839697"/>
              <a:ext cx="967586" cy="1073076"/>
            </a:xfrm>
            <a:prstGeom prst="rect">
              <a:avLst/>
            </a:prstGeom>
          </p:spPr>
        </p:pic>
        <p:sp>
          <p:nvSpPr>
            <p:cNvPr id="192" name="TextBox 191"/>
            <p:cNvSpPr txBox="1"/>
            <p:nvPr/>
          </p:nvSpPr>
          <p:spPr>
            <a:xfrm>
              <a:off x="9536521" y="3829844"/>
              <a:ext cx="660994" cy="369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+mn-ea"/>
                </a:rPr>
                <a:t>Jira</a:t>
              </a:r>
              <a:endParaRPr lang="ko-KR" altLang="en-US" dirty="0">
                <a:latin typeface="+mn-ea"/>
              </a:endParaRPr>
            </a:p>
          </p:txBody>
        </p:sp>
      </p:grpSp>
      <p:grpSp>
        <p:nvGrpSpPr>
          <p:cNvPr id="212" name="그룹 211"/>
          <p:cNvGrpSpPr/>
          <p:nvPr/>
        </p:nvGrpSpPr>
        <p:grpSpPr>
          <a:xfrm>
            <a:off x="5265988" y="3179208"/>
            <a:ext cx="1668965" cy="1482921"/>
            <a:chOff x="5002660" y="3423944"/>
            <a:chExt cx="1668965" cy="1482921"/>
          </a:xfrm>
        </p:grpSpPr>
        <p:sp>
          <p:nvSpPr>
            <p:cNvPr id="188" name="육각형 187"/>
            <p:cNvSpPr/>
            <p:nvPr/>
          </p:nvSpPr>
          <p:spPr>
            <a:xfrm>
              <a:off x="5002660" y="3423944"/>
              <a:ext cx="1668965" cy="1482921"/>
            </a:xfrm>
            <a:prstGeom prst="hexagon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89" name="TextBox 188"/>
            <p:cNvSpPr txBox="1"/>
            <p:nvPr/>
          </p:nvSpPr>
          <p:spPr>
            <a:xfrm>
              <a:off x="5258491" y="4505994"/>
              <a:ext cx="1227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atin typeface="+mn-ea"/>
                </a:rPr>
                <a:t>MySQL</a:t>
              </a:r>
              <a:endParaRPr lang="ko-KR" altLang="en-US" dirty="0">
                <a:latin typeface="+mn-ea"/>
              </a:endParaRPr>
            </a:p>
          </p:txBody>
        </p:sp>
        <p:pic>
          <p:nvPicPr>
            <p:cNvPr id="195" name="그림 194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5556" y="3645513"/>
              <a:ext cx="884698" cy="884698"/>
            </a:xfrm>
            <a:prstGeom prst="rect">
              <a:avLst/>
            </a:prstGeom>
          </p:spPr>
        </p:pic>
      </p:grpSp>
      <p:grpSp>
        <p:nvGrpSpPr>
          <p:cNvPr id="211" name="그룹 210"/>
          <p:cNvGrpSpPr/>
          <p:nvPr/>
        </p:nvGrpSpPr>
        <p:grpSpPr>
          <a:xfrm>
            <a:off x="6607914" y="2427528"/>
            <a:ext cx="1668965" cy="1482921"/>
            <a:chOff x="6344586" y="2692584"/>
            <a:chExt cx="1668965" cy="1482921"/>
          </a:xfrm>
        </p:grpSpPr>
        <p:sp>
          <p:nvSpPr>
            <p:cNvPr id="193" name="육각형 192"/>
            <p:cNvSpPr/>
            <p:nvPr/>
          </p:nvSpPr>
          <p:spPr>
            <a:xfrm>
              <a:off x="6344586" y="2692584"/>
              <a:ext cx="1668965" cy="1482921"/>
            </a:xfrm>
            <a:prstGeom prst="hexag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6600417" y="3774634"/>
              <a:ext cx="1227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 smtClean="0">
                  <a:latin typeface="+mn-ea"/>
                </a:rPr>
                <a:t>Redis</a:t>
              </a:r>
              <a:endParaRPr lang="ko-KR" altLang="en-US" dirty="0">
                <a:latin typeface="+mn-ea"/>
              </a:endParaRPr>
            </a:p>
          </p:txBody>
        </p:sp>
        <p:pic>
          <p:nvPicPr>
            <p:cNvPr id="196" name="그림 195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8484" y="2847983"/>
              <a:ext cx="1034094" cy="1034094"/>
            </a:xfrm>
            <a:prstGeom prst="rect">
              <a:avLst/>
            </a:prstGeom>
          </p:spPr>
        </p:pic>
      </p:grpSp>
      <p:grpSp>
        <p:nvGrpSpPr>
          <p:cNvPr id="209" name="그룹 208"/>
          <p:cNvGrpSpPr/>
          <p:nvPr/>
        </p:nvGrpSpPr>
        <p:grpSpPr>
          <a:xfrm>
            <a:off x="3865412" y="2410723"/>
            <a:ext cx="1813532" cy="1489450"/>
            <a:chOff x="3612244" y="2655459"/>
            <a:chExt cx="1813532" cy="1489450"/>
          </a:xfrm>
        </p:grpSpPr>
        <p:sp>
          <p:nvSpPr>
            <p:cNvPr id="198" name="육각형 197"/>
            <p:cNvSpPr/>
            <p:nvPr/>
          </p:nvSpPr>
          <p:spPr>
            <a:xfrm>
              <a:off x="3672464" y="2655459"/>
              <a:ext cx="1668965" cy="1482921"/>
            </a:xfrm>
            <a:prstGeom prst="hexagon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3612244" y="3775577"/>
              <a:ext cx="1813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 smtClean="0">
                  <a:latin typeface="+mn-ea"/>
                </a:rPr>
                <a:t>Gradle</a:t>
              </a:r>
              <a:endParaRPr lang="ko-KR" altLang="en-US" dirty="0">
                <a:latin typeface="+mn-ea"/>
              </a:endParaRPr>
            </a:p>
          </p:txBody>
        </p:sp>
        <p:pic>
          <p:nvPicPr>
            <p:cNvPr id="201" name="그림 200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5824" y="2878361"/>
              <a:ext cx="1008798" cy="862282"/>
            </a:xfrm>
            <a:prstGeom prst="rect">
              <a:avLst/>
            </a:prstGeom>
          </p:spPr>
        </p:pic>
      </p:grpSp>
      <p:grpSp>
        <p:nvGrpSpPr>
          <p:cNvPr id="224" name="그룹 223"/>
          <p:cNvGrpSpPr/>
          <p:nvPr/>
        </p:nvGrpSpPr>
        <p:grpSpPr>
          <a:xfrm>
            <a:off x="5255827" y="4707223"/>
            <a:ext cx="1668965" cy="1482921"/>
            <a:chOff x="10355022" y="1395440"/>
            <a:chExt cx="1668965" cy="1482921"/>
          </a:xfrm>
        </p:grpSpPr>
        <p:sp>
          <p:nvSpPr>
            <p:cNvPr id="221" name="육각형 220"/>
            <p:cNvSpPr/>
            <p:nvPr/>
          </p:nvSpPr>
          <p:spPr>
            <a:xfrm>
              <a:off x="10355022" y="1395440"/>
              <a:ext cx="1668965" cy="1482921"/>
            </a:xfrm>
            <a:prstGeom prst="hexag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10612748" y="2491024"/>
              <a:ext cx="11574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atin typeface="+mn-ea"/>
                </a:rPr>
                <a:t>CSS</a:t>
              </a:r>
              <a:endParaRPr lang="ko-KR" altLang="en-US" dirty="0">
                <a:latin typeface="+mn-ea"/>
              </a:endParaRPr>
            </a:p>
          </p:txBody>
        </p:sp>
        <p:pic>
          <p:nvPicPr>
            <p:cNvPr id="223" name="그림 222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8448" y="1475550"/>
              <a:ext cx="728826" cy="1028252"/>
            </a:xfrm>
            <a:prstGeom prst="rect">
              <a:avLst/>
            </a:prstGeom>
          </p:spPr>
        </p:pic>
      </p:grpSp>
      <p:grpSp>
        <p:nvGrpSpPr>
          <p:cNvPr id="228" name="그룹 227"/>
          <p:cNvGrpSpPr/>
          <p:nvPr/>
        </p:nvGrpSpPr>
        <p:grpSpPr>
          <a:xfrm>
            <a:off x="6591037" y="3956953"/>
            <a:ext cx="1693851" cy="1482921"/>
            <a:chOff x="7851267" y="5156704"/>
            <a:chExt cx="1693851" cy="1482921"/>
          </a:xfrm>
        </p:grpSpPr>
        <p:sp>
          <p:nvSpPr>
            <p:cNvPr id="219" name="육각형 218"/>
            <p:cNvSpPr/>
            <p:nvPr/>
          </p:nvSpPr>
          <p:spPr>
            <a:xfrm>
              <a:off x="7851267" y="5156704"/>
              <a:ext cx="1668965" cy="1482921"/>
            </a:xfrm>
            <a:prstGeom prst="hexago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8031667" y="6252288"/>
              <a:ext cx="1312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 smtClean="0">
                  <a:latin typeface="+mn-ea"/>
                </a:rPr>
                <a:t>Javascript</a:t>
              </a:r>
              <a:endParaRPr lang="ko-KR" altLang="en-US" dirty="0">
                <a:latin typeface="+mn-ea"/>
              </a:endParaRPr>
            </a:p>
          </p:txBody>
        </p:sp>
        <p:pic>
          <p:nvPicPr>
            <p:cNvPr id="225" name="그림 224"/>
            <p:cNvPicPr>
              <a:picLocks noChangeAspect="1"/>
            </p:cNvPicPr>
            <p:nvPr/>
          </p:nvPicPr>
          <p:blipFill rotWithShape="1">
            <a:blip r:embed="rId1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865044" y="5265598"/>
              <a:ext cx="1680074" cy="1043687"/>
            </a:xfrm>
            <a:prstGeom prst="rect">
              <a:avLst/>
            </a:prstGeom>
          </p:spPr>
        </p:pic>
      </p:grpSp>
      <p:grpSp>
        <p:nvGrpSpPr>
          <p:cNvPr id="227" name="그룹 226"/>
          <p:cNvGrpSpPr/>
          <p:nvPr/>
        </p:nvGrpSpPr>
        <p:grpSpPr>
          <a:xfrm>
            <a:off x="3924456" y="3922881"/>
            <a:ext cx="1668965" cy="1482921"/>
            <a:chOff x="9543896" y="4811264"/>
            <a:chExt cx="1668965" cy="1482921"/>
          </a:xfrm>
        </p:grpSpPr>
        <p:sp>
          <p:nvSpPr>
            <p:cNvPr id="216" name="육각형 215"/>
            <p:cNvSpPr/>
            <p:nvPr/>
          </p:nvSpPr>
          <p:spPr>
            <a:xfrm>
              <a:off x="9543896" y="4811264"/>
              <a:ext cx="1668965" cy="1482921"/>
            </a:xfrm>
            <a:prstGeom prst="hexag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9801622" y="5906848"/>
              <a:ext cx="11574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atin typeface="+mn-ea"/>
                </a:rPr>
                <a:t>HTML</a:t>
              </a:r>
              <a:endParaRPr lang="ko-KR" altLang="en-US" dirty="0">
                <a:latin typeface="+mn-ea"/>
              </a:endParaRPr>
            </a:p>
          </p:txBody>
        </p:sp>
        <p:pic>
          <p:nvPicPr>
            <p:cNvPr id="226" name="그림 225"/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9653" y="4936583"/>
              <a:ext cx="977450" cy="977450"/>
            </a:xfrm>
            <a:prstGeom prst="rect">
              <a:avLst/>
            </a:prstGeom>
          </p:spPr>
        </p:pic>
      </p:grpSp>
      <p:sp>
        <p:nvSpPr>
          <p:cNvPr id="79" name="육각형 78"/>
          <p:cNvSpPr/>
          <p:nvPr/>
        </p:nvSpPr>
        <p:spPr>
          <a:xfrm>
            <a:off x="1253835" y="2411781"/>
            <a:ext cx="1668965" cy="1482921"/>
          </a:xfrm>
          <a:prstGeom prst="hexagon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381289" y="3280021"/>
            <a:ext cx="1423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Spring </a:t>
            </a:r>
            <a:endParaRPr lang="en-US" altLang="ko-KR" dirty="0" smtClean="0">
              <a:latin typeface="+mn-ea"/>
            </a:endParaRPr>
          </a:p>
          <a:p>
            <a:pPr algn="ctr"/>
            <a:r>
              <a:rPr lang="en-US" altLang="ko-KR" dirty="0" smtClean="0">
                <a:latin typeface="+mn-ea"/>
              </a:rPr>
              <a:t>Boot</a:t>
            </a:r>
            <a:endParaRPr lang="ko-KR" altLang="en-US" dirty="0">
              <a:latin typeface="+mn-ea"/>
            </a:endParaRPr>
          </a:p>
        </p:txBody>
      </p:sp>
      <p:pic>
        <p:nvPicPr>
          <p:cNvPr id="232" name="그림 231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968" y="2120143"/>
            <a:ext cx="1689296" cy="1689296"/>
          </a:xfrm>
          <a:prstGeom prst="rect">
            <a:avLst/>
          </a:prstGeom>
        </p:spPr>
      </p:pic>
      <p:pic>
        <p:nvPicPr>
          <p:cNvPr id="233" name="그림 232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642" y="3420989"/>
            <a:ext cx="874021" cy="87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028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77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</a:rPr>
              <a:t>Part </a:t>
            </a:r>
            <a:r>
              <a:rPr lang="en-US" altLang="ko-KR" sz="1600" dirty="0" smtClean="0">
                <a:latin typeface="+mj-ea"/>
                <a:ea typeface="+mj-ea"/>
              </a:rPr>
              <a:t>4, 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기술 스택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E1D4753-AA2C-4F6D-A31F-7B5747BADBBB}"/>
              </a:ext>
            </a:extLst>
          </p:cNvPr>
          <p:cNvSpPr txBox="1"/>
          <p:nvPr/>
        </p:nvSpPr>
        <p:spPr>
          <a:xfrm>
            <a:off x="805841" y="721136"/>
            <a:ext cx="15552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시스템 </a:t>
            </a:r>
            <a:r>
              <a:rPr lang="ko-KR" alt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아키텍쳐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3962400" y="1399415"/>
            <a:ext cx="7589520" cy="5049519"/>
            <a:chOff x="3962400" y="1391920"/>
            <a:chExt cx="7071360" cy="5049519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3962400" y="1391920"/>
              <a:ext cx="7071360" cy="5049519"/>
            </a:xfrm>
            <a:prstGeom prst="roundRect">
              <a:avLst>
                <a:gd name="adj" fmla="val 8527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188341" y="1581414"/>
              <a:ext cx="8588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atin typeface="+mn-ea"/>
                </a:rPr>
                <a:t>AWS</a:t>
              </a:r>
              <a:endParaRPr lang="ko-KR" altLang="en-US" sz="2400" dirty="0">
                <a:latin typeface="+mn-ea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552688" y="2290665"/>
            <a:ext cx="1378839" cy="1423426"/>
            <a:chOff x="4910292" y="3317385"/>
            <a:chExt cx="1378839" cy="1423426"/>
          </a:xfrm>
        </p:grpSpPr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34" t="-162" r="12605" b="27004"/>
            <a:stretch/>
          </p:blipFill>
          <p:spPr>
            <a:xfrm>
              <a:off x="5124406" y="3317385"/>
              <a:ext cx="869384" cy="774294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>
              <a:off x="4910292" y="4094480"/>
              <a:ext cx="13788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/>
                <a:t>Web Server</a:t>
              </a:r>
            </a:p>
            <a:p>
              <a:pPr algn="ctr"/>
              <a:r>
                <a:rPr lang="en-US" altLang="ko-KR" dirty="0" smtClean="0"/>
                <a:t>(</a:t>
              </a:r>
              <a:r>
                <a:rPr lang="en-US" altLang="ko-KR" dirty="0" err="1" smtClean="0"/>
                <a:t>NginX</a:t>
              </a:r>
              <a:r>
                <a:rPr lang="en-US" altLang="ko-KR" dirty="0" smtClean="0"/>
                <a:t>)</a:t>
              </a:r>
              <a:endParaRPr lang="ko-KR" altLang="en-US" dirty="0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835897" y="4475531"/>
            <a:ext cx="920445" cy="1368317"/>
            <a:chOff x="5221977" y="4982163"/>
            <a:chExt cx="920445" cy="1368317"/>
          </a:xfrm>
        </p:grpSpPr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1977" y="4982163"/>
              <a:ext cx="812423" cy="812423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5221977" y="5704149"/>
              <a:ext cx="9204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/>
                <a:t>Static</a:t>
              </a:r>
            </a:p>
            <a:p>
              <a:pPr algn="ctr"/>
              <a:r>
                <a:rPr lang="en-US" altLang="ko-KR" dirty="0" smtClean="0"/>
                <a:t>(Vue.js)</a:t>
              </a:r>
              <a:endParaRPr lang="ko-KR" altLang="en-US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982228" y="1740036"/>
            <a:ext cx="1896076" cy="1958061"/>
            <a:chOff x="7762964" y="2903543"/>
            <a:chExt cx="1896076" cy="1958061"/>
          </a:xfrm>
        </p:grpSpPr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2964" y="2903543"/>
              <a:ext cx="1896076" cy="1896076"/>
            </a:xfrm>
            <a:prstGeom prst="rect">
              <a:avLst/>
            </a:prstGeom>
          </p:spPr>
        </p:pic>
        <p:sp>
          <p:nvSpPr>
            <p:cNvPr id="63" name="TextBox 62"/>
            <p:cNvSpPr txBox="1"/>
            <p:nvPr/>
          </p:nvSpPr>
          <p:spPr>
            <a:xfrm>
              <a:off x="7953422" y="4215273"/>
              <a:ext cx="15151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/>
                <a:t>Server</a:t>
              </a:r>
            </a:p>
            <a:p>
              <a:pPr algn="ctr"/>
              <a:r>
                <a:rPr lang="en-US" altLang="ko-KR" dirty="0" smtClean="0"/>
                <a:t>(Spring boot)</a:t>
              </a:r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8141873" y="4426626"/>
            <a:ext cx="1808252" cy="1399553"/>
            <a:chOff x="1903817" y="2653151"/>
            <a:chExt cx="1808252" cy="1399553"/>
          </a:xfrm>
        </p:grpSpPr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5984" y="2653151"/>
              <a:ext cx="829098" cy="829098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1903817" y="3406373"/>
              <a:ext cx="18082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/>
                <a:t>Key-Value Store</a:t>
              </a:r>
            </a:p>
            <a:p>
              <a:pPr algn="ctr"/>
              <a:r>
                <a:rPr lang="en-US" altLang="ko-KR" dirty="0" smtClean="0"/>
                <a:t>(</a:t>
              </a:r>
              <a:r>
                <a:rPr lang="en-US" altLang="ko-KR" dirty="0" err="1" smtClean="0"/>
                <a:t>Redis</a:t>
              </a:r>
              <a:r>
                <a:rPr lang="en-US" altLang="ko-KR" dirty="0" smtClean="0"/>
                <a:t>)</a:t>
              </a:r>
              <a:endParaRPr lang="ko-KR" altLang="en-US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0101158" y="2271431"/>
            <a:ext cx="1145763" cy="1364681"/>
            <a:chOff x="9936238" y="3496922"/>
            <a:chExt cx="1145763" cy="1364681"/>
          </a:xfrm>
        </p:grpSpPr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38705" y="3496922"/>
              <a:ext cx="709318" cy="709318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9936238" y="4215272"/>
              <a:ext cx="11457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/>
                <a:t>Database</a:t>
              </a:r>
            </a:p>
            <a:p>
              <a:pPr algn="ctr"/>
              <a:r>
                <a:rPr lang="en-US" altLang="ko-KR" dirty="0" smtClean="0"/>
                <a:t>(MySQL)</a:t>
              </a:r>
              <a:endParaRPr lang="ko-KR" altLang="en-US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52070" y="2209671"/>
            <a:ext cx="1157882" cy="1504420"/>
            <a:chOff x="870494" y="3319409"/>
            <a:chExt cx="1157882" cy="1504420"/>
          </a:xfrm>
        </p:grpSpPr>
        <p:sp>
          <p:nvSpPr>
            <p:cNvPr id="9" name="TextBox 8"/>
            <p:cNvSpPr txBox="1"/>
            <p:nvPr/>
          </p:nvSpPr>
          <p:spPr>
            <a:xfrm>
              <a:off x="870494" y="4177498"/>
              <a:ext cx="11578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/>
                <a:t>Client</a:t>
              </a:r>
            </a:p>
            <a:p>
              <a:pPr algn="ctr"/>
              <a:r>
                <a:rPr lang="en-US" altLang="ko-KR" dirty="0" smtClean="0"/>
                <a:t>(browser)</a:t>
              </a:r>
              <a:endParaRPr lang="ko-KR" altLang="en-US" dirty="0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301" y="3319409"/>
              <a:ext cx="853628" cy="853626"/>
            </a:xfrm>
            <a:prstGeom prst="rect">
              <a:avLst/>
            </a:prstGeom>
          </p:spPr>
        </p:pic>
      </p:grpSp>
      <p:grpSp>
        <p:nvGrpSpPr>
          <p:cNvPr id="19" name="그룹 18"/>
          <p:cNvGrpSpPr/>
          <p:nvPr/>
        </p:nvGrpSpPr>
        <p:grpSpPr>
          <a:xfrm>
            <a:off x="6096183" y="4360169"/>
            <a:ext cx="1415772" cy="1503998"/>
            <a:chOff x="6096183" y="4360169"/>
            <a:chExt cx="1415772" cy="1503998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6303" y="4360169"/>
              <a:ext cx="1038737" cy="1038737"/>
            </a:xfrm>
            <a:prstGeom prst="rect">
              <a:avLst/>
            </a:prstGeom>
          </p:spPr>
        </p:pic>
        <p:sp>
          <p:nvSpPr>
            <p:cNvPr id="72" name="TextBox 71"/>
            <p:cNvSpPr txBox="1"/>
            <p:nvPr/>
          </p:nvSpPr>
          <p:spPr>
            <a:xfrm>
              <a:off x="6096183" y="5217836"/>
              <a:ext cx="14157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/>
                <a:t>API Server</a:t>
              </a:r>
            </a:p>
            <a:p>
              <a:pPr algn="ctr"/>
              <a:r>
                <a:rPr lang="en-US" altLang="ko-KR" dirty="0" smtClean="0"/>
                <a:t>(Google API)</a:t>
              </a:r>
              <a:endParaRPr lang="ko-KR" altLang="en-US" dirty="0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2052311" y="4726629"/>
            <a:ext cx="1238481" cy="1500372"/>
            <a:chOff x="2602913" y="1467894"/>
            <a:chExt cx="1238481" cy="1500372"/>
          </a:xfrm>
        </p:grpSpPr>
        <p:sp>
          <p:nvSpPr>
            <p:cNvPr id="53" name="TextBox 52"/>
            <p:cNvSpPr txBox="1"/>
            <p:nvPr/>
          </p:nvSpPr>
          <p:spPr>
            <a:xfrm>
              <a:off x="2602913" y="2321935"/>
              <a:ext cx="1238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/>
                <a:t>Certificate</a:t>
              </a:r>
            </a:p>
            <a:p>
              <a:pPr algn="ctr"/>
              <a:r>
                <a:rPr lang="en-US" altLang="ko-KR" dirty="0" smtClean="0"/>
                <a:t>Authority</a:t>
              </a:r>
              <a:endParaRPr lang="ko-KR" altLang="en-US" dirty="0"/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4812" y="1467894"/>
              <a:ext cx="894684" cy="894684"/>
            </a:xfrm>
            <a:prstGeom prst="rect">
              <a:avLst/>
            </a:prstGeom>
          </p:spPr>
        </p:pic>
      </p:grpSp>
      <p:cxnSp>
        <p:nvCxnSpPr>
          <p:cNvPr id="81" name="직선 화살표 연결선 80"/>
          <p:cNvCxnSpPr/>
          <p:nvPr/>
        </p:nvCxnSpPr>
        <p:spPr>
          <a:xfrm flipV="1">
            <a:off x="3004501" y="3323598"/>
            <a:ext cx="1415064" cy="1248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H="1">
            <a:off x="5240834" y="3814062"/>
            <a:ext cx="1" cy="4842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/>
          <p:nvPr/>
        </p:nvCxnSpPr>
        <p:spPr>
          <a:xfrm rot="5400000" flipH="1">
            <a:off x="5962592" y="4651800"/>
            <a:ext cx="1" cy="4842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 flipH="1">
            <a:off x="5988776" y="2677811"/>
            <a:ext cx="218391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 flipH="1">
            <a:off x="9582084" y="2688074"/>
            <a:ext cx="51907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/>
          <p:nvPr/>
        </p:nvCxnSpPr>
        <p:spPr>
          <a:xfrm flipH="1">
            <a:off x="8988588" y="3814062"/>
            <a:ext cx="1" cy="4842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/>
          <p:nvPr/>
        </p:nvCxnSpPr>
        <p:spPr>
          <a:xfrm>
            <a:off x="2008567" y="2601631"/>
            <a:ext cx="2565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/>
          <p:nvPr/>
        </p:nvCxnSpPr>
        <p:spPr>
          <a:xfrm flipH="1">
            <a:off x="1986918" y="2733711"/>
            <a:ext cx="2565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/>
          <p:nvPr/>
        </p:nvCxnSpPr>
        <p:spPr>
          <a:xfrm flipH="1">
            <a:off x="3101677" y="3430656"/>
            <a:ext cx="1408995" cy="1238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/>
          <p:nvPr/>
        </p:nvCxnSpPr>
        <p:spPr>
          <a:xfrm flipH="1" flipV="1">
            <a:off x="1513401" y="3821503"/>
            <a:ext cx="648712" cy="842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/>
          <p:nvPr/>
        </p:nvCxnSpPr>
        <p:spPr>
          <a:xfrm>
            <a:off x="1623945" y="3761657"/>
            <a:ext cx="663099" cy="845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10132326" y="4446344"/>
            <a:ext cx="1309269" cy="1371828"/>
            <a:chOff x="10132326" y="4446344"/>
            <a:chExt cx="1309269" cy="1371828"/>
          </a:xfrm>
        </p:grpSpPr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07457" y="4446344"/>
              <a:ext cx="702934" cy="730935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10132326" y="5171841"/>
              <a:ext cx="13092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/>
                <a:t>File Upload</a:t>
              </a:r>
            </a:p>
            <a:p>
              <a:pPr algn="ctr"/>
              <a:r>
                <a:rPr lang="en-US" altLang="ko-KR" dirty="0" smtClean="0"/>
                <a:t>(S3)</a:t>
              </a:r>
              <a:endParaRPr lang="ko-KR" altLang="en-US" dirty="0"/>
            </a:p>
          </p:txBody>
        </p:sp>
      </p:grpSp>
      <p:cxnSp>
        <p:nvCxnSpPr>
          <p:cNvPr id="48" name="직선 화살표 연결선 47"/>
          <p:cNvCxnSpPr/>
          <p:nvPr/>
        </p:nvCxnSpPr>
        <p:spPr>
          <a:xfrm>
            <a:off x="9827296" y="3832275"/>
            <a:ext cx="650829" cy="4660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260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837F3E-EFD1-4B79-A82B-935B58256904}"/>
              </a:ext>
            </a:extLst>
          </p:cNvPr>
          <p:cNvSpPr txBox="1"/>
          <p:nvPr/>
        </p:nvSpPr>
        <p:spPr>
          <a:xfrm>
            <a:off x="768071" y="5294920"/>
            <a:ext cx="3261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알림 기능을 추가하여 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사용자들에게 편리성 제공합니다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BBFB65-506D-4ABB-8767-36A8D787A498}"/>
              </a:ext>
            </a:extLst>
          </p:cNvPr>
          <p:cNvSpPr txBox="1"/>
          <p:nvPr/>
        </p:nvSpPr>
        <p:spPr>
          <a:xfrm>
            <a:off x="1905667" y="4679464"/>
            <a:ext cx="986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알림 기능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613544-5F63-4906-8508-1D80FFB5FB4B}"/>
              </a:ext>
            </a:extLst>
          </p:cNvPr>
          <p:cNvSpPr txBox="1"/>
          <p:nvPr/>
        </p:nvSpPr>
        <p:spPr>
          <a:xfrm>
            <a:off x="4445991" y="5294920"/>
            <a:ext cx="3261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초보 러너들 혹은 실력을 더 키우고 싶은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러너들에게 코칭 서비스를 제공합니다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0C805F-ACB9-4508-AA53-BE3091CE30A8}"/>
              </a:ext>
            </a:extLst>
          </p:cNvPr>
          <p:cNvSpPr txBox="1"/>
          <p:nvPr/>
        </p:nvSpPr>
        <p:spPr>
          <a:xfrm>
            <a:off x="5488209" y="4679464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코칭 서비스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EA1E27-DE45-4B59-A4EC-4EB2BD080044}"/>
              </a:ext>
            </a:extLst>
          </p:cNvPr>
          <p:cNvSpPr txBox="1"/>
          <p:nvPr/>
        </p:nvSpPr>
        <p:spPr>
          <a:xfrm>
            <a:off x="8123911" y="5294920"/>
            <a:ext cx="3261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실제 기부 단체와 협약하여 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챌린지에서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모인 금액을 기부합니다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FFB723-D9D4-4AFD-9F0D-9F2F9018A778}"/>
              </a:ext>
            </a:extLst>
          </p:cNvPr>
          <p:cNvSpPr txBox="1"/>
          <p:nvPr/>
        </p:nvSpPr>
        <p:spPr>
          <a:xfrm>
            <a:off x="9242272" y="4679464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기부 단체 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1368474" y="2078145"/>
            <a:ext cx="2060554" cy="206055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5046394" y="2081678"/>
            <a:ext cx="2060554" cy="206055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8724314" y="2078145"/>
            <a:ext cx="2060554" cy="206055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81" y="2495989"/>
            <a:ext cx="1191954" cy="11919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2" r="18348"/>
          <a:stretch/>
        </p:blipFill>
        <p:spPr>
          <a:xfrm>
            <a:off x="5370371" y="2498420"/>
            <a:ext cx="1505285" cy="132090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161" y="2526469"/>
            <a:ext cx="1292859" cy="129285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77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</a:rPr>
              <a:t>Part </a:t>
            </a:r>
            <a:r>
              <a:rPr lang="en-US" altLang="ko-KR" sz="1600" dirty="0" smtClean="0">
                <a:latin typeface="+mj-ea"/>
                <a:ea typeface="+mj-ea"/>
              </a:rPr>
              <a:t>5, 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향후 계획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1D4753-AA2C-4F6D-A31F-7B5747BADBBB}"/>
              </a:ext>
            </a:extLst>
          </p:cNvPr>
          <p:cNvSpPr txBox="1"/>
          <p:nvPr/>
        </p:nvSpPr>
        <p:spPr>
          <a:xfrm>
            <a:off x="805841" y="721136"/>
            <a:ext cx="997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향후 계획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175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74540"/>
            <a:ext cx="12191999" cy="6858000"/>
          </a:xfrm>
          <a:prstGeom prst="rect">
            <a:avLst/>
          </a:prstGeom>
          <a:blipFill dpi="0" rotWithShape="1">
            <a:blip r:embed="rId3">
              <a:alphaModFix amt="6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77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</a:rPr>
              <a:t>Part </a:t>
            </a:r>
            <a:r>
              <a:rPr lang="en-US" altLang="ko-KR" sz="1600" dirty="0" smtClean="0">
                <a:latin typeface="+mj-ea"/>
                <a:ea typeface="+mj-ea"/>
              </a:rPr>
              <a:t>6, 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1406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팀 소개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1D4753-AA2C-4F6D-A31F-7B5747BADBBB}"/>
              </a:ext>
            </a:extLst>
          </p:cNvPr>
          <p:cNvSpPr txBox="1"/>
          <p:nvPr/>
        </p:nvSpPr>
        <p:spPr>
          <a:xfrm>
            <a:off x="805841" y="721136"/>
            <a:ext cx="15552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뛰라노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사우르스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4622813" y="1134158"/>
            <a:ext cx="2704587" cy="2269443"/>
            <a:chOff x="4743704" y="1224503"/>
            <a:chExt cx="2704587" cy="2269443"/>
          </a:xfrm>
        </p:grpSpPr>
        <p:cxnSp>
          <p:nvCxnSpPr>
            <p:cNvPr id="40" name="직선 연결선 39"/>
            <p:cNvCxnSpPr/>
            <p:nvPr/>
          </p:nvCxnSpPr>
          <p:spPr>
            <a:xfrm flipV="1">
              <a:off x="4835131" y="3168825"/>
              <a:ext cx="314960" cy="3251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4743704" y="1224503"/>
              <a:ext cx="2704587" cy="206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팀원</a:t>
              </a:r>
              <a:endPara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72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전수현</a:t>
              </a:r>
              <a:endParaRPr lang="en-US" altLang="ko-KR" sz="7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800" dirty="0" err="1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프론트엔드</a:t>
              </a:r>
              <a:endPara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4622813" y="1135141"/>
            <a:ext cx="3576307" cy="2268459"/>
            <a:chOff x="4743704" y="1224503"/>
            <a:chExt cx="3576307" cy="2268459"/>
          </a:xfrm>
        </p:grpSpPr>
        <p:cxnSp>
          <p:nvCxnSpPr>
            <p:cNvPr id="76" name="직선 연결선 75"/>
            <p:cNvCxnSpPr/>
            <p:nvPr/>
          </p:nvCxnSpPr>
          <p:spPr>
            <a:xfrm flipH="1" flipV="1">
              <a:off x="7202411" y="3035762"/>
              <a:ext cx="1117600" cy="4572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4743704" y="1224503"/>
              <a:ext cx="2704587" cy="206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팀원</a:t>
              </a:r>
              <a:endPara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7200" dirty="0" err="1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김형택</a:t>
              </a:r>
              <a:endParaRPr lang="en-US" altLang="ko-KR" sz="7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800" dirty="0" err="1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백엔드</a:t>
              </a:r>
              <a:endPara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4037826" y="1133956"/>
            <a:ext cx="3288436" cy="2271061"/>
            <a:chOff x="4159855" y="1224503"/>
            <a:chExt cx="3288436" cy="2271061"/>
          </a:xfrm>
        </p:grpSpPr>
        <p:cxnSp>
          <p:nvCxnSpPr>
            <p:cNvPr id="79" name="직선 연결선 78"/>
            <p:cNvCxnSpPr/>
            <p:nvPr/>
          </p:nvCxnSpPr>
          <p:spPr>
            <a:xfrm flipV="1">
              <a:off x="4159855" y="3080611"/>
              <a:ext cx="867079" cy="41495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4743704" y="1224503"/>
              <a:ext cx="2704587" cy="206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팀원</a:t>
              </a:r>
              <a:endPara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72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김대용</a:t>
              </a:r>
              <a:endParaRPr lang="en-US" altLang="ko-KR" sz="7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800" dirty="0" err="1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프론트엔드</a:t>
              </a:r>
              <a:endPara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4626867" y="1128648"/>
            <a:ext cx="2704587" cy="2264792"/>
            <a:chOff x="4743704" y="1224503"/>
            <a:chExt cx="2704587" cy="2264792"/>
          </a:xfrm>
        </p:grpSpPr>
        <p:cxnSp>
          <p:nvCxnSpPr>
            <p:cNvPr id="82" name="직선 연결선 81"/>
            <p:cNvCxnSpPr/>
            <p:nvPr/>
          </p:nvCxnSpPr>
          <p:spPr>
            <a:xfrm flipH="1" flipV="1">
              <a:off x="6212835" y="3286607"/>
              <a:ext cx="71122" cy="2026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/>
            <p:cNvSpPr txBox="1"/>
            <p:nvPr/>
          </p:nvSpPr>
          <p:spPr>
            <a:xfrm>
              <a:off x="4743704" y="1224503"/>
              <a:ext cx="2704587" cy="206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팀원</a:t>
              </a:r>
              <a:endPara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72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이선수</a:t>
              </a:r>
              <a:endParaRPr lang="en-US" altLang="ko-KR" sz="7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800" dirty="0" err="1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백엔드</a:t>
              </a:r>
              <a:endPara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4622813" y="1135141"/>
            <a:ext cx="3058147" cy="2477650"/>
            <a:chOff x="4743704" y="1224503"/>
            <a:chExt cx="3058147" cy="2477650"/>
          </a:xfrm>
        </p:grpSpPr>
        <p:cxnSp>
          <p:nvCxnSpPr>
            <p:cNvPr id="85" name="직선 연결선 84"/>
            <p:cNvCxnSpPr/>
            <p:nvPr/>
          </p:nvCxnSpPr>
          <p:spPr>
            <a:xfrm flipH="1" flipV="1">
              <a:off x="7092455" y="3064731"/>
              <a:ext cx="709396" cy="6374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/>
            <p:cNvSpPr txBox="1"/>
            <p:nvPr/>
          </p:nvSpPr>
          <p:spPr>
            <a:xfrm>
              <a:off x="4743704" y="1224503"/>
              <a:ext cx="2704587" cy="206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팀장</a:t>
              </a:r>
              <a:endPara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7200" dirty="0" err="1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김순빈</a:t>
              </a:r>
              <a:endParaRPr lang="en-US" altLang="ko-KR" sz="7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800" dirty="0" err="1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백엔드</a:t>
              </a:r>
              <a:endPara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0" y="74540"/>
            <a:ext cx="12192000" cy="6858000"/>
            <a:chOff x="0" y="74540"/>
            <a:chExt cx="12192000" cy="6858000"/>
          </a:xfrm>
        </p:grpSpPr>
        <p:sp>
          <p:nvSpPr>
            <p:cNvPr id="25" name="직사각형 24"/>
            <p:cNvSpPr/>
            <p:nvPr/>
          </p:nvSpPr>
          <p:spPr>
            <a:xfrm>
              <a:off x="1" y="74540"/>
              <a:ext cx="12191999" cy="6858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CB43323C-9E5C-4064-99F3-C18D7AA0720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142096"/>
              <a:ext cx="12192000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141AC10-F0E9-4A54-B2A6-1C90803180AA}"/>
                </a:ext>
              </a:extLst>
            </p:cNvPr>
            <p:cNvSpPr txBox="1"/>
            <p:nvPr/>
          </p:nvSpPr>
          <p:spPr>
            <a:xfrm>
              <a:off x="66174" y="140555"/>
              <a:ext cx="8777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+mj-ea"/>
                  <a:ea typeface="+mj-ea"/>
                </a:rPr>
                <a:t>Part 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+mj-ea"/>
                  <a:ea typeface="+mj-ea"/>
                </a:rPr>
                <a:t>6, </a:t>
              </a:r>
              <a:endParaRPr lang="ko-KR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E3954C-ADCB-414B-97E5-49EDDB72FC40}"/>
                </a:ext>
              </a:extLst>
            </p:cNvPr>
            <p:cNvSpPr txBox="1"/>
            <p:nvPr/>
          </p:nvSpPr>
          <p:spPr>
            <a:xfrm>
              <a:off x="790601" y="144125"/>
              <a:ext cx="14061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 smtClean="0">
                  <a:solidFill>
                    <a:schemeClr val="bg1"/>
                  </a:solidFill>
                  <a:latin typeface="+mj-ea"/>
                  <a:ea typeface="+mj-ea"/>
                </a:rPr>
                <a:t>팀 소개</a:t>
              </a:r>
              <a:endParaRPr lang="ko-KR" altLang="en-US" sz="3600" spc="-3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E1D4753-AA2C-4F6D-A31F-7B5747BADBBB}"/>
                </a:ext>
              </a:extLst>
            </p:cNvPr>
            <p:cNvSpPr txBox="1"/>
            <p:nvPr/>
          </p:nvSpPr>
          <p:spPr>
            <a:xfrm>
              <a:off x="805841" y="721136"/>
              <a:ext cx="15552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err="1" smtClean="0">
                  <a:solidFill>
                    <a:schemeClr val="bg1"/>
                  </a:solidFill>
                </a:rPr>
                <a:t>뛰라노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600" dirty="0" err="1" smtClean="0">
                  <a:solidFill>
                    <a:schemeClr val="bg1"/>
                  </a:solidFill>
                </a:rPr>
                <a:t>사우르스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0997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1D4852-205B-493C-89F3-88C4FE499E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양쪽 대괄호 3">
            <a:extLst>
              <a:ext uri="{FF2B5EF4-FFF2-40B4-BE49-F238E27FC236}">
                <a16:creationId xmlns:a16="http://schemas.microsoft.com/office/drawing/2014/main" id="{C6AF2411-A7CC-4065-9357-B40AAF9AEA41}"/>
              </a:ext>
            </a:extLst>
          </p:cNvPr>
          <p:cNvSpPr/>
          <p:nvPr/>
        </p:nvSpPr>
        <p:spPr>
          <a:xfrm>
            <a:off x="753978" y="978568"/>
            <a:ext cx="10716126" cy="5021179"/>
          </a:xfrm>
          <a:prstGeom prst="bracketPair">
            <a:avLst>
              <a:gd name="adj" fmla="val 10277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44945B-51C4-4B81-9E11-443F5A31991C}"/>
              </a:ext>
            </a:extLst>
          </p:cNvPr>
          <p:cNvSpPr txBox="1"/>
          <p:nvPr/>
        </p:nvSpPr>
        <p:spPr>
          <a:xfrm flipH="1">
            <a:off x="3380142" y="2765882"/>
            <a:ext cx="54637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 smtClean="0">
                <a:solidFill>
                  <a:schemeClr val="bg1"/>
                </a:solidFill>
                <a:latin typeface="+mj-ea"/>
                <a:ea typeface="+mj-ea"/>
              </a:rPr>
              <a:t>감사합니다</a:t>
            </a:r>
            <a:endParaRPr lang="ko-KR" altLang="en-US" sz="8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30146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27F8206-64B0-4D5B-8DA9-B151F46B91D9}"/>
              </a:ext>
            </a:extLst>
          </p:cNvPr>
          <p:cNvSpPr/>
          <p:nvPr/>
        </p:nvSpPr>
        <p:spPr>
          <a:xfrm>
            <a:off x="11223599" y="224589"/>
            <a:ext cx="968401" cy="879727"/>
          </a:xfrm>
          <a:prstGeom prst="rect">
            <a:avLst/>
          </a:prstGeom>
          <a:solidFill>
            <a:srgbClr val="FE7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FEF4D3-969F-4662-8233-B6E800ADD235}"/>
              </a:ext>
            </a:extLst>
          </p:cNvPr>
          <p:cNvSpPr/>
          <p:nvPr/>
        </p:nvSpPr>
        <p:spPr>
          <a:xfrm>
            <a:off x="11223599" y="1204020"/>
            <a:ext cx="968401" cy="879727"/>
          </a:xfrm>
          <a:prstGeom prst="rect">
            <a:avLst/>
          </a:prstGeom>
          <a:solidFill>
            <a:srgbClr val="F2A5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0518E2-6EE2-492E-A148-B3561B6C7284}"/>
              </a:ext>
            </a:extLst>
          </p:cNvPr>
          <p:cNvSpPr/>
          <p:nvPr/>
        </p:nvSpPr>
        <p:spPr>
          <a:xfrm>
            <a:off x="11223599" y="2183451"/>
            <a:ext cx="968401" cy="879727"/>
          </a:xfrm>
          <a:prstGeom prst="rect">
            <a:avLst/>
          </a:prstGeom>
          <a:solidFill>
            <a:srgbClr val="F25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2CC9F5-E209-41F7-9FF8-2D5E276BE7AF}"/>
              </a:ext>
            </a:extLst>
          </p:cNvPr>
          <p:cNvSpPr/>
          <p:nvPr/>
        </p:nvSpPr>
        <p:spPr>
          <a:xfrm>
            <a:off x="11223599" y="3162883"/>
            <a:ext cx="968401" cy="879727"/>
          </a:xfrm>
          <a:prstGeom prst="rect">
            <a:avLst/>
          </a:prstGeom>
          <a:solidFill>
            <a:srgbClr val="C03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A7AEA6-2DC8-4C5A-8B9B-0242A88A2F88}"/>
              </a:ext>
            </a:extLst>
          </p:cNvPr>
          <p:cNvSpPr txBox="1"/>
          <p:nvPr/>
        </p:nvSpPr>
        <p:spPr>
          <a:xfrm>
            <a:off x="839161" y="748172"/>
            <a:ext cx="28087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44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7CD04F3-494C-4BF7-8A1E-F81550FA20FF}"/>
              </a:ext>
            </a:extLst>
          </p:cNvPr>
          <p:cNvGrpSpPr/>
          <p:nvPr/>
        </p:nvGrpSpPr>
        <p:grpSpPr>
          <a:xfrm>
            <a:off x="1058779" y="1871676"/>
            <a:ext cx="3304673" cy="523220"/>
            <a:chOff x="6545179" y="1582328"/>
            <a:chExt cx="3304673" cy="52322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4C2B26-FBC8-4230-A32F-5E5A26FCEDFD}"/>
                </a:ext>
              </a:extLst>
            </p:cNvPr>
            <p:cNvSpPr txBox="1"/>
            <p:nvPr/>
          </p:nvSpPr>
          <p:spPr>
            <a:xfrm>
              <a:off x="6545179" y="1643883"/>
              <a:ext cx="341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+mj-ea"/>
                  <a:ea typeface="+mj-ea"/>
                </a:rPr>
                <a:t>1</a:t>
              </a:r>
              <a:endParaRPr lang="ko-KR" altLang="en-US" sz="2000" b="1" dirty="0"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2A13C6-11A6-416E-BB88-D601DDD759E4}"/>
                </a:ext>
              </a:extLst>
            </p:cNvPr>
            <p:cNvSpPr txBox="1"/>
            <p:nvPr/>
          </p:nvSpPr>
          <p:spPr>
            <a:xfrm flipH="1">
              <a:off x="7186861" y="1582328"/>
              <a:ext cx="26629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기획 배경</a:t>
              </a:r>
              <a:endPara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09847A6-A328-4B26-884D-3CBAA5BE8FC0}"/>
              </a:ext>
            </a:extLst>
          </p:cNvPr>
          <p:cNvGrpSpPr/>
          <p:nvPr/>
        </p:nvGrpSpPr>
        <p:grpSpPr>
          <a:xfrm>
            <a:off x="1058779" y="2571382"/>
            <a:ext cx="3304673" cy="523220"/>
            <a:chOff x="6545179" y="1582328"/>
            <a:chExt cx="3304673" cy="5232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F5E84A-3EAA-4EB3-8AB1-8F6B9BC7E3F4}"/>
                </a:ext>
              </a:extLst>
            </p:cNvPr>
            <p:cNvSpPr txBox="1"/>
            <p:nvPr/>
          </p:nvSpPr>
          <p:spPr>
            <a:xfrm>
              <a:off x="6545179" y="1643883"/>
              <a:ext cx="341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+mj-ea"/>
                  <a:ea typeface="+mj-ea"/>
                </a:rPr>
                <a:t>2</a:t>
              </a:r>
              <a:endParaRPr lang="ko-KR" altLang="en-US" sz="2000" b="1" dirty="0">
                <a:latin typeface="+mj-ea"/>
                <a:ea typeface="+mj-e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6E49531-6BAE-4D02-9A59-E822FB509F82}"/>
                </a:ext>
              </a:extLst>
            </p:cNvPr>
            <p:cNvSpPr txBox="1"/>
            <p:nvPr/>
          </p:nvSpPr>
          <p:spPr>
            <a:xfrm flipH="1">
              <a:off x="7186861" y="1582328"/>
              <a:ext cx="26629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주요 기능</a:t>
              </a:r>
              <a:endPara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DF4AA6E-E611-45C3-88D3-977A19E30758}"/>
              </a:ext>
            </a:extLst>
          </p:cNvPr>
          <p:cNvGrpSpPr/>
          <p:nvPr/>
        </p:nvGrpSpPr>
        <p:grpSpPr>
          <a:xfrm>
            <a:off x="1058779" y="3271088"/>
            <a:ext cx="3304673" cy="523220"/>
            <a:chOff x="6545179" y="1582328"/>
            <a:chExt cx="3304673" cy="52322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058A307-9C82-40FE-AC9A-DB76BFE8071C}"/>
                </a:ext>
              </a:extLst>
            </p:cNvPr>
            <p:cNvSpPr txBox="1"/>
            <p:nvPr/>
          </p:nvSpPr>
          <p:spPr>
            <a:xfrm>
              <a:off x="6545179" y="1643883"/>
              <a:ext cx="341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+mj-ea"/>
                  <a:ea typeface="+mj-ea"/>
                </a:rPr>
                <a:t>3</a:t>
              </a:r>
              <a:endParaRPr lang="ko-KR" altLang="en-US" sz="2000" b="1" dirty="0">
                <a:latin typeface="+mj-ea"/>
                <a:ea typeface="+mj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AE56B7-8430-4E27-88A3-A7671A473623}"/>
                </a:ext>
              </a:extLst>
            </p:cNvPr>
            <p:cNvSpPr txBox="1"/>
            <p:nvPr/>
          </p:nvSpPr>
          <p:spPr>
            <a:xfrm flipH="1">
              <a:off x="7186861" y="1582328"/>
              <a:ext cx="26629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시연</a:t>
              </a:r>
              <a:endPara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7B94A38-6DFC-4E5C-A29D-55F38CC82342}"/>
              </a:ext>
            </a:extLst>
          </p:cNvPr>
          <p:cNvGrpSpPr/>
          <p:nvPr/>
        </p:nvGrpSpPr>
        <p:grpSpPr>
          <a:xfrm>
            <a:off x="1058779" y="3970794"/>
            <a:ext cx="3304673" cy="523220"/>
            <a:chOff x="6545179" y="1582328"/>
            <a:chExt cx="3304673" cy="52322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461CD79-D663-442B-9D1E-6A97AF9721DB}"/>
                </a:ext>
              </a:extLst>
            </p:cNvPr>
            <p:cNvSpPr txBox="1"/>
            <p:nvPr/>
          </p:nvSpPr>
          <p:spPr>
            <a:xfrm>
              <a:off x="6545179" y="1643883"/>
              <a:ext cx="341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+mj-ea"/>
                  <a:ea typeface="+mj-ea"/>
                </a:rPr>
                <a:t>4</a:t>
              </a:r>
              <a:endParaRPr lang="ko-KR" altLang="en-US" sz="2000" b="1" dirty="0">
                <a:latin typeface="+mj-ea"/>
                <a:ea typeface="+mj-e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FE397E3-0F74-4989-B466-D288353E95F4}"/>
                </a:ext>
              </a:extLst>
            </p:cNvPr>
            <p:cNvSpPr txBox="1"/>
            <p:nvPr/>
          </p:nvSpPr>
          <p:spPr>
            <a:xfrm flipH="1">
              <a:off x="7186861" y="1582328"/>
              <a:ext cx="26629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기술 </a:t>
              </a:r>
              <a:r>
                <a:rPr lang="ko-KR" altLang="en-US" sz="28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스택 </a:t>
              </a:r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9EB59D4-8151-4A13-9BC1-09E343A19990}"/>
              </a:ext>
            </a:extLst>
          </p:cNvPr>
          <p:cNvCxnSpPr>
            <a:cxnSpLocks/>
          </p:cNvCxnSpPr>
          <p:nvPr/>
        </p:nvCxnSpPr>
        <p:spPr>
          <a:xfrm>
            <a:off x="377708" y="2571140"/>
            <a:ext cx="92290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7B94A38-6DFC-4E5C-A29D-55F38CC82342}"/>
              </a:ext>
            </a:extLst>
          </p:cNvPr>
          <p:cNvGrpSpPr/>
          <p:nvPr/>
        </p:nvGrpSpPr>
        <p:grpSpPr>
          <a:xfrm>
            <a:off x="1058779" y="4670500"/>
            <a:ext cx="3304673" cy="523220"/>
            <a:chOff x="6545179" y="1582328"/>
            <a:chExt cx="3304673" cy="52322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61CD79-D663-442B-9D1E-6A97AF9721DB}"/>
                </a:ext>
              </a:extLst>
            </p:cNvPr>
            <p:cNvSpPr txBox="1"/>
            <p:nvPr/>
          </p:nvSpPr>
          <p:spPr>
            <a:xfrm>
              <a:off x="6545179" y="1643883"/>
              <a:ext cx="341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latin typeface="+mj-ea"/>
                  <a:ea typeface="+mj-ea"/>
                </a:rPr>
                <a:t>5</a:t>
              </a:r>
              <a:endParaRPr lang="ko-KR" altLang="en-US" sz="2000" b="1" dirty="0">
                <a:latin typeface="+mj-ea"/>
                <a:ea typeface="+mj-e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FE397E3-0F74-4989-B466-D288353E95F4}"/>
                </a:ext>
              </a:extLst>
            </p:cNvPr>
            <p:cNvSpPr txBox="1"/>
            <p:nvPr/>
          </p:nvSpPr>
          <p:spPr>
            <a:xfrm flipH="1">
              <a:off x="7186861" y="1582328"/>
              <a:ext cx="26629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향후 계획 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7B94A38-6DFC-4E5C-A29D-55F38CC82342}"/>
              </a:ext>
            </a:extLst>
          </p:cNvPr>
          <p:cNvGrpSpPr/>
          <p:nvPr/>
        </p:nvGrpSpPr>
        <p:grpSpPr>
          <a:xfrm>
            <a:off x="1058779" y="5370205"/>
            <a:ext cx="3304673" cy="523220"/>
            <a:chOff x="6545179" y="1582328"/>
            <a:chExt cx="3304673" cy="52322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461CD79-D663-442B-9D1E-6A97AF9721DB}"/>
                </a:ext>
              </a:extLst>
            </p:cNvPr>
            <p:cNvSpPr txBox="1"/>
            <p:nvPr/>
          </p:nvSpPr>
          <p:spPr>
            <a:xfrm>
              <a:off x="6545179" y="1643883"/>
              <a:ext cx="341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+mj-ea"/>
                  <a:ea typeface="+mj-ea"/>
                </a:rPr>
                <a:t>6</a:t>
              </a:r>
              <a:endParaRPr lang="ko-KR" altLang="en-US" sz="2000" b="1" dirty="0">
                <a:latin typeface="+mj-ea"/>
                <a:ea typeface="+mj-ea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E397E3-0F74-4989-B466-D288353E95F4}"/>
                </a:ext>
              </a:extLst>
            </p:cNvPr>
            <p:cNvSpPr txBox="1"/>
            <p:nvPr/>
          </p:nvSpPr>
          <p:spPr>
            <a:xfrm flipH="1">
              <a:off x="7186861" y="1582328"/>
              <a:ext cx="26629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팀 소개</a:t>
              </a:r>
              <a:endPara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6299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원호 29">
            <a:extLst>
              <a:ext uri="{FF2B5EF4-FFF2-40B4-BE49-F238E27FC236}">
                <a16:creationId xmlns:a16="http://schemas.microsoft.com/office/drawing/2014/main" id="{3E5AFA71-D00D-4812-8699-2911F55A26E3}"/>
              </a:ext>
            </a:extLst>
          </p:cNvPr>
          <p:cNvSpPr/>
          <p:nvPr/>
        </p:nvSpPr>
        <p:spPr>
          <a:xfrm rot="5400000">
            <a:off x="6651703" y="2544407"/>
            <a:ext cx="2640578" cy="2640578"/>
          </a:xfrm>
          <a:prstGeom prst="arc">
            <a:avLst>
              <a:gd name="adj1" fmla="val 11132660"/>
              <a:gd name="adj2" fmla="val 11111684"/>
            </a:avLst>
          </a:prstGeom>
          <a:ln w="381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원호 31">
            <a:extLst>
              <a:ext uri="{FF2B5EF4-FFF2-40B4-BE49-F238E27FC236}">
                <a16:creationId xmlns:a16="http://schemas.microsoft.com/office/drawing/2014/main" id="{DA11B173-52F5-4576-9147-F72A1B074E8C}"/>
              </a:ext>
            </a:extLst>
          </p:cNvPr>
          <p:cNvSpPr/>
          <p:nvPr/>
        </p:nvSpPr>
        <p:spPr>
          <a:xfrm>
            <a:off x="6651703" y="2569121"/>
            <a:ext cx="2640578" cy="2640578"/>
          </a:xfrm>
          <a:prstGeom prst="arc">
            <a:avLst>
              <a:gd name="adj1" fmla="val 16236715"/>
              <a:gd name="adj2" fmla="val 2303031"/>
            </a:avLst>
          </a:prstGeom>
          <a:ln w="4953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7D8452C-8FE9-4CD8-B484-39F15BF4FA9A}"/>
              </a:ext>
            </a:extLst>
          </p:cNvPr>
          <p:cNvSpPr txBox="1"/>
          <p:nvPr/>
        </p:nvSpPr>
        <p:spPr>
          <a:xfrm>
            <a:off x="7446046" y="3432265"/>
            <a:ext cx="105189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40474D"/>
                </a:solidFill>
                <a:latin typeface="+mn-ea"/>
              </a:rPr>
              <a:t>줄었다</a:t>
            </a:r>
            <a:endParaRPr lang="en-US" altLang="ko-KR" sz="2000" b="1" dirty="0" smtClean="0">
              <a:solidFill>
                <a:srgbClr val="40474D"/>
              </a:solidFill>
              <a:latin typeface="+mn-ea"/>
            </a:endParaRPr>
          </a:p>
          <a:p>
            <a:pPr algn="ctr"/>
            <a:r>
              <a:rPr lang="en-US" altLang="ko-KR" sz="3200" b="1" dirty="0" smtClean="0">
                <a:solidFill>
                  <a:srgbClr val="40474D"/>
                </a:solidFill>
                <a:latin typeface="+mj-ea"/>
                <a:ea typeface="+mj-ea"/>
              </a:rPr>
              <a:t>33%</a:t>
            </a:r>
            <a:endParaRPr lang="ko-KR" altLang="en-US" sz="3200" b="1" dirty="0">
              <a:solidFill>
                <a:srgbClr val="40474D"/>
              </a:solidFill>
              <a:latin typeface="+mj-ea"/>
              <a:ea typeface="+mj-ea"/>
            </a:endParaRPr>
          </a:p>
        </p:txBody>
      </p:sp>
      <p:sp>
        <p:nvSpPr>
          <p:cNvPr id="37" name="テキスト ボックス 17">
            <a:extLst>
              <a:ext uri="{FF2B5EF4-FFF2-40B4-BE49-F238E27FC236}">
                <a16:creationId xmlns:a16="http://schemas.microsoft.com/office/drawing/2014/main" id="{3773F49D-639A-423E-A850-C7AFC02BC231}"/>
              </a:ext>
            </a:extLst>
          </p:cNvPr>
          <p:cNvSpPr txBox="1"/>
          <p:nvPr/>
        </p:nvSpPr>
        <p:spPr>
          <a:xfrm>
            <a:off x="8114714" y="1577992"/>
            <a:ext cx="2355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 smtClean="0">
                <a:latin typeface="+mn-ea"/>
              </a:rPr>
              <a:t>한국건강증진개발원 설문조사</a:t>
            </a:r>
            <a:endParaRPr lang="en-US" altLang="ko-KR" sz="1400" dirty="0" smtClean="0">
              <a:latin typeface="+mn-ea"/>
            </a:endParaRPr>
          </a:p>
          <a:p>
            <a:pPr algn="r"/>
            <a:r>
              <a:rPr kumimoji="1" lang="ko-KR" altLang="en-US" sz="1400" dirty="0" smtClean="0">
                <a:latin typeface="+mn-ea"/>
              </a:rPr>
              <a:t>전국 </a:t>
            </a:r>
            <a:r>
              <a:rPr kumimoji="1" lang="en-US" altLang="ko-KR" sz="1400" dirty="0" smtClean="0">
                <a:latin typeface="+mn-ea"/>
              </a:rPr>
              <a:t>1031</a:t>
            </a:r>
            <a:r>
              <a:rPr kumimoji="1" lang="ko-KR" altLang="en-US" sz="1400" dirty="0" smtClean="0">
                <a:latin typeface="+mn-ea"/>
              </a:rPr>
              <a:t>명 대상</a:t>
            </a:r>
            <a:endParaRPr kumimoji="1" lang="ja-JP" altLang="en-US" sz="1400" dirty="0">
              <a:latin typeface="+mn-ea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40D574F-D33B-4F35-AB1F-AFBE43FD1D8A}"/>
              </a:ext>
            </a:extLst>
          </p:cNvPr>
          <p:cNvCxnSpPr/>
          <p:nvPr/>
        </p:nvCxnSpPr>
        <p:spPr>
          <a:xfrm>
            <a:off x="7657032" y="5852244"/>
            <a:ext cx="62992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17">
            <a:extLst>
              <a:ext uri="{FF2B5EF4-FFF2-40B4-BE49-F238E27FC236}">
                <a16:creationId xmlns:a16="http://schemas.microsoft.com/office/drawing/2014/main" id="{3773F49D-639A-423E-A850-C7AFC02BC231}"/>
              </a:ext>
            </a:extLst>
          </p:cNvPr>
          <p:cNvSpPr txBox="1"/>
          <p:nvPr/>
        </p:nvSpPr>
        <p:spPr>
          <a:xfrm>
            <a:off x="7067738" y="6018502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+mj-ea"/>
                <a:ea typeface="+mj-ea"/>
              </a:rPr>
              <a:t>운동량</a:t>
            </a:r>
            <a:r>
              <a:rPr lang="ko-KR" altLang="en-US" dirty="0" smtClean="0"/>
              <a:t> 증감 추이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45" name="テキスト ボックス 17">
            <a:extLst>
              <a:ext uri="{FF2B5EF4-FFF2-40B4-BE49-F238E27FC236}">
                <a16:creationId xmlns:a16="http://schemas.microsoft.com/office/drawing/2014/main" id="{595CBA2D-56D3-4766-95F4-244B02A26C52}"/>
              </a:ext>
            </a:extLst>
          </p:cNvPr>
          <p:cNvSpPr txBox="1"/>
          <p:nvPr/>
        </p:nvSpPr>
        <p:spPr>
          <a:xfrm>
            <a:off x="2272397" y="6018502"/>
            <a:ext cx="320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+mn-ea"/>
              </a:rPr>
              <a:t>올해 초와 비교한 현재 </a:t>
            </a:r>
            <a:r>
              <a:rPr lang="ko-KR" altLang="en-US" dirty="0" smtClean="0">
                <a:latin typeface="+mj-ea"/>
                <a:ea typeface="+mj-ea"/>
              </a:rPr>
              <a:t>체중</a:t>
            </a:r>
            <a:r>
              <a:rPr lang="ko-KR" altLang="en-US" dirty="0" smtClean="0">
                <a:latin typeface="+mn-ea"/>
              </a:rPr>
              <a:t> 변화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FBC2325-986D-4F92-85D8-58A52C8B618B}"/>
              </a:ext>
            </a:extLst>
          </p:cNvPr>
          <p:cNvSpPr/>
          <p:nvPr/>
        </p:nvSpPr>
        <p:spPr>
          <a:xfrm rot="5400000">
            <a:off x="3855957" y="5528244"/>
            <a:ext cx="36000" cy="68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10BE67-9A01-4D98-AA27-4FBA84A1FDC4}"/>
              </a:ext>
            </a:extLst>
          </p:cNvPr>
          <p:cNvSpPr txBox="1"/>
          <p:nvPr/>
        </p:nvSpPr>
        <p:spPr>
          <a:xfrm>
            <a:off x="3348012" y="3420572"/>
            <a:ext cx="105189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40474D"/>
                </a:solidFill>
                <a:latin typeface="+mn-ea"/>
              </a:rPr>
              <a:t>늘었다</a:t>
            </a:r>
            <a:endParaRPr lang="en-US" altLang="ko-KR" sz="2000" b="1" dirty="0" smtClean="0">
              <a:solidFill>
                <a:srgbClr val="40474D"/>
              </a:solidFill>
              <a:latin typeface="+mn-ea"/>
            </a:endParaRPr>
          </a:p>
          <a:p>
            <a:pPr algn="ctr"/>
            <a:r>
              <a:rPr lang="en-US" altLang="ko-KR" sz="3200" b="1" dirty="0" smtClean="0">
                <a:solidFill>
                  <a:srgbClr val="40474D"/>
                </a:solidFill>
                <a:latin typeface="+mj-ea"/>
                <a:ea typeface="+mj-ea"/>
              </a:rPr>
              <a:t>52%</a:t>
            </a:r>
            <a:endParaRPr lang="ko-KR" altLang="en-US" sz="3200" b="1" dirty="0">
              <a:solidFill>
                <a:srgbClr val="40474D"/>
              </a:solidFill>
              <a:latin typeface="+mj-ea"/>
              <a:ea typeface="+mj-ea"/>
            </a:endParaRPr>
          </a:p>
        </p:txBody>
      </p:sp>
      <p:sp>
        <p:nvSpPr>
          <p:cNvPr id="47" name="원호 46">
            <a:extLst>
              <a:ext uri="{FF2B5EF4-FFF2-40B4-BE49-F238E27FC236}">
                <a16:creationId xmlns:a16="http://schemas.microsoft.com/office/drawing/2014/main" id="{3E5AFA71-D00D-4812-8699-2911F55A26E3}"/>
              </a:ext>
            </a:extLst>
          </p:cNvPr>
          <p:cNvSpPr/>
          <p:nvPr/>
        </p:nvSpPr>
        <p:spPr>
          <a:xfrm rot="5400000">
            <a:off x="2553668" y="2551708"/>
            <a:ext cx="2640578" cy="2640578"/>
          </a:xfrm>
          <a:prstGeom prst="arc">
            <a:avLst>
              <a:gd name="adj1" fmla="val 11136711"/>
              <a:gd name="adj2" fmla="val 11111684"/>
            </a:avLst>
          </a:prstGeom>
          <a:ln w="381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원호 47">
            <a:extLst>
              <a:ext uri="{FF2B5EF4-FFF2-40B4-BE49-F238E27FC236}">
                <a16:creationId xmlns:a16="http://schemas.microsoft.com/office/drawing/2014/main" id="{DA11B173-52F5-4576-9147-F72A1B074E8C}"/>
              </a:ext>
            </a:extLst>
          </p:cNvPr>
          <p:cNvSpPr/>
          <p:nvPr/>
        </p:nvSpPr>
        <p:spPr>
          <a:xfrm>
            <a:off x="2553668" y="2561821"/>
            <a:ext cx="2640578" cy="2640578"/>
          </a:xfrm>
          <a:prstGeom prst="arc">
            <a:avLst>
              <a:gd name="adj1" fmla="val 16236715"/>
              <a:gd name="adj2" fmla="val 5937765"/>
            </a:avLst>
          </a:prstGeom>
          <a:ln w="495300">
            <a:solidFill>
              <a:srgbClr val="F25F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77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</a:rPr>
              <a:t>Part 1, 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기획 배경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E1D4753-AA2C-4F6D-A31F-7B5747BADBBB}"/>
              </a:ext>
            </a:extLst>
          </p:cNvPr>
          <p:cNvSpPr txBox="1"/>
          <p:nvPr/>
        </p:nvSpPr>
        <p:spPr>
          <a:xfrm>
            <a:off x="805841" y="721136"/>
            <a:ext cx="997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기획 의도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427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  <p:bldP spid="34" grpId="0"/>
      <p:bldP spid="44" grpId="0"/>
      <p:bldP spid="47" grpId="0" animBg="1"/>
      <p:bldP spid="4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3565" y="2296411"/>
            <a:ext cx="9264866" cy="27451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60" y="4219539"/>
            <a:ext cx="6583676" cy="208483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77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</a:rPr>
              <a:t>Part 1, 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기획 배경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1D4753-AA2C-4F6D-A31F-7B5747BADBBB}"/>
              </a:ext>
            </a:extLst>
          </p:cNvPr>
          <p:cNvSpPr txBox="1"/>
          <p:nvPr/>
        </p:nvSpPr>
        <p:spPr>
          <a:xfrm>
            <a:off x="805841" y="721136"/>
            <a:ext cx="997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기획 의도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7920" y="2376938"/>
            <a:ext cx="7376156" cy="182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017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4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-0.34896 -0.2592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48" y="-1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38 -0.00324 L -0.00377 -0.08912 L -4.79167E-6 -3.7037E-7 " pathEditMode="relative" rAng="0" ptsTypes="AAA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-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4D10F5A-E665-4794-8D37-2807D4B8E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859807"/>
              </p:ext>
            </p:extLst>
          </p:nvPr>
        </p:nvGraphicFramePr>
        <p:xfrm>
          <a:off x="972060" y="2418079"/>
          <a:ext cx="10247876" cy="31885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61969">
                  <a:extLst>
                    <a:ext uri="{9D8B030D-6E8A-4147-A177-3AD203B41FA5}">
                      <a16:colId xmlns:a16="http://schemas.microsoft.com/office/drawing/2014/main" val="2377788443"/>
                    </a:ext>
                  </a:extLst>
                </a:gridCol>
                <a:gridCol w="2561969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561969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2561969">
                  <a:extLst>
                    <a:ext uri="{9D8B030D-6E8A-4147-A177-3AD203B41FA5}">
                      <a16:colId xmlns:a16="http://schemas.microsoft.com/office/drawing/2014/main" val="1382983538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 latinLnBrk="1"/>
                      <a:endParaRPr lang="ko-KR" altLang="en-US" sz="22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83091" marR="83091" marT="41545" marB="41545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C43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 smtClean="0">
                          <a:solidFill>
                            <a:srgbClr val="40474D"/>
                          </a:solidFill>
                          <a:latin typeface="+mj-ea"/>
                          <a:ea typeface="+mj-ea"/>
                        </a:rPr>
                        <a:t>NRC</a:t>
                      </a:r>
                      <a:endParaRPr lang="ko-KR" altLang="en-US" sz="2200" dirty="0">
                        <a:solidFill>
                          <a:srgbClr val="40474D"/>
                        </a:solidFill>
                        <a:latin typeface="+mj-ea"/>
                        <a:ea typeface="+mj-ea"/>
                      </a:endParaRPr>
                    </a:p>
                  </a:txBody>
                  <a:tcPr marL="83091" marR="83091" marT="41545" marB="4154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C43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200" dirty="0" err="1" smtClean="0">
                          <a:solidFill>
                            <a:srgbClr val="40474D"/>
                          </a:solidFill>
                          <a:latin typeface="+mj-ea"/>
                          <a:ea typeface="+mj-ea"/>
                        </a:rPr>
                        <a:t>트랭글</a:t>
                      </a:r>
                      <a:endParaRPr lang="ko-KR" altLang="en-US" sz="2200" dirty="0">
                        <a:solidFill>
                          <a:srgbClr val="40474D"/>
                        </a:solidFill>
                        <a:latin typeface="+mj-ea"/>
                        <a:ea typeface="+mj-ea"/>
                      </a:endParaRPr>
                    </a:p>
                  </a:txBody>
                  <a:tcPr marL="83091" marR="83091" marT="41545" marB="4154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C43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dirty="0" smtClean="0">
                          <a:solidFill>
                            <a:srgbClr val="40474D"/>
                          </a:solidFill>
                          <a:latin typeface="+mj-ea"/>
                          <a:ea typeface="+mj-ea"/>
                        </a:rPr>
                        <a:t>Run With Me</a:t>
                      </a:r>
                      <a:endParaRPr lang="ko-KR" altLang="en-US" sz="2200" dirty="0">
                        <a:solidFill>
                          <a:srgbClr val="40474D"/>
                        </a:solidFill>
                        <a:latin typeface="+mj-ea"/>
                        <a:ea typeface="+mj-ea"/>
                      </a:endParaRPr>
                    </a:p>
                  </a:txBody>
                  <a:tcPr marL="83091" marR="83091" marT="41545" marB="4154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C4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527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 smtClean="0">
                          <a:solidFill>
                            <a:srgbClr val="40474D"/>
                          </a:solidFill>
                          <a:latin typeface="+mj-ea"/>
                          <a:ea typeface="+mj-ea"/>
                        </a:rPr>
                        <a:t>기록</a:t>
                      </a:r>
                      <a:endParaRPr lang="ko-KR" altLang="en-US" sz="2000" b="0" spc="-150" dirty="0">
                        <a:solidFill>
                          <a:srgbClr val="40474D"/>
                        </a:solidFill>
                        <a:latin typeface="+mj-ea"/>
                        <a:ea typeface="+mj-ea"/>
                      </a:endParaRPr>
                    </a:p>
                  </a:txBody>
                  <a:tcPr marL="83091" marR="83091" marT="41545" marB="41545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○</a:t>
                      </a:r>
                      <a:endParaRPr lang="ko-KR" altLang="en-US" sz="20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83091" marR="83091" marT="41545" marB="4154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○</a:t>
                      </a:r>
                      <a:endParaRPr lang="ko-KR" altLang="en-US" sz="20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83091" marR="83091" marT="41545" marB="4154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 smtClean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○</a:t>
                      </a:r>
                      <a:endParaRPr lang="ko-KR" altLang="en-US" sz="20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83091" marR="83091" marT="41545" marB="4154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527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 smtClean="0">
                          <a:solidFill>
                            <a:srgbClr val="40474D"/>
                          </a:solidFill>
                          <a:latin typeface="+mj-ea"/>
                          <a:ea typeface="+mj-ea"/>
                        </a:rPr>
                        <a:t>기록 분석</a:t>
                      </a:r>
                      <a:endParaRPr lang="ko-KR" altLang="en-US" sz="2000" b="0" spc="-150" dirty="0">
                        <a:solidFill>
                          <a:srgbClr val="40474D"/>
                        </a:solidFill>
                        <a:latin typeface="+mj-ea"/>
                        <a:ea typeface="+mj-ea"/>
                      </a:endParaRPr>
                    </a:p>
                  </a:txBody>
                  <a:tcPr marL="83091" marR="83091" marT="41545" marB="41545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Ⅹ</a:t>
                      </a:r>
                      <a:endParaRPr lang="ko-KR" altLang="en-US" sz="20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83091" marR="83091" marT="41545" marB="4154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○</a:t>
                      </a:r>
                      <a:r>
                        <a:rPr lang="en-US" altLang="ko-KR" sz="20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 (</a:t>
                      </a:r>
                      <a:r>
                        <a:rPr lang="ko-KR" altLang="en-US" sz="20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유료</a:t>
                      </a:r>
                      <a:r>
                        <a:rPr lang="en-US" altLang="ko-KR" sz="20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20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83091" marR="83091" marT="41545" marB="4154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 smtClean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○</a:t>
                      </a:r>
                      <a:endParaRPr lang="ko-KR" altLang="en-US" sz="20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83091" marR="83091" marT="41545" marB="4154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527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 err="1" smtClean="0">
                          <a:solidFill>
                            <a:srgbClr val="40474D"/>
                          </a:solidFill>
                          <a:latin typeface="+mj-ea"/>
                          <a:ea typeface="+mj-ea"/>
                        </a:rPr>
                        <a:t>챌린지</a:t>
                      </a:r>
                      <a:endParaRPr lang="ko-KR" altLang="en-US" sz="2000" b="0" spc="-150" dirty="0">
                        <a:solidFill>
                          <a:srgbClr val="40474D"/>
                        </a:solidFill>
                        <a:latin typeface="+mj-ea"/>
                        <a:ea typeface="+mj-ea"/>
                      </a:endParaRPr>
                    </a:p>
                  </a:txBody>
                  <a:tcPr marL="83091" marR="83091" marT="41545" marB="41545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○</a:t>
                      </a:r>
                      <a:endParaRPr lang="ko-KR" altLang="en-US" sz="20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83091" marR="83091" marT="41545" marB="4154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Ⅹ</a:t>
                      </a:r>
                      <a:endParaRPr lang="ko-KR" altLang="en-US" sz="20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83091" marR="83091" marT="41545" marB="4154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 smtClean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○</a:t>
                      </a:r>
                      <a:endParaRPr lang="ko-KR" altLang="en-US" sz="20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83091" marR="83091" marT="41545" marB="4154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527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 smtClean="0">
                          <a:solidFill>
                            <a:srgbClr val="40474D"/>
                          </a:solidFill>
                          <a:latin typeface="+mj-ea"/>
                          <a:ea typeface="+mj-ea"/>
                        </a:rPr>
                        <a:t>친구</a:t>
                      </a:r>
                      <a:r>
                        <a:rPr lang="ko-KR" altLang="en-US" sz="2000" b="0" spc="-150" baseline="0" dirty="0" smtClean="0">
                          <a:solidFill>
                            <a:srgbClr val="40474D"/>
                          </a:solidFill>
                          <a:latin typeface="+mj-ea"/>
                          <a:ea typeface="+mj-ea"/>
                        </a:rPr>
                        <a:t> 추천</a:t>
                      </a:r>
                      <a:endParaRPr lang="ko-KR" altLang="en-US" sz="2000" b="0" spc="-150" dirty="0">
                        <a:solidFill>
                          <a:srgbClr val="40474D"/>
                        </a:solidFill>
                        <a:latin typeface="+mj-ea"/>
                        <a:ea typeface="+mj-ea"/>
                      </a:endParaRPr>
                    </a:p>
                  </a:txBody>
                  <a:tcPr marL="83091" marR="83091" marT="41545" marB="41545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X</a:t>
                      </a:r>
                      <a:endParaRPr lang="ko-KR" altLang="en-US" sz="20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83091" marR="83091" marT="41545" marB="4154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Ⅹ</a:t>
                      </a:r>
                      <a:endParaRPr lang="ko-KR" altLang="en-US" sz="20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83091" marR="83091" marT="41545" marB="4154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 smtClean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○</a:t>
                      </a:r>
                      <a:endParaRPr lang="ko-KR" altLang="en-US" sz="20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83091" marR="83091" marT="41545" marB="4154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256603"/>
                  </a:ext>
                </a:extLst>
              </a:tr>
              <a:tr h="467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 err="1" smtClean="0">
                          <a:solidFill>
                            <a:srgbClr val="40474D"/>
                          </a:solidFill>
                          <a:latin typeface="+mj-ea"/>
                          <a:ea typeface="+mj-ea"/>
                        </a:rPr>
                        <a:t>챌린지</a:t>
                      </a:r>
                      <a:endParaRPr lang="ko-KR" altLang="en-US" sz="2000" b="0" spc="-150" dirty="0">
                        <a:solidFill>
                          <a:srgbClr val="40474D"/>
                        </a:solidFill>
                        <a:latin typeface="+mj-ea"/>
                        <a:ea typeface="+mj-ea"/>
                      </a:endParaRPr>
                    </a:p>
                  </a:txBody>
                  <a:tcPr marL="83091" marR="83091" marT="41545" marB="41545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○</a:t>
                      </a:r>
                      <a:endParaRPr lang="ko-KR" altLang="en-US" sz="20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83091" marR="83091" marT="41545" marB="4154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Ⅹ</a:t>
                      </a:r>
                      <a:endParaRPr lang="ko-KR" altLang="en-US" sz="20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83091" marR="83091" marT="41545" marB="4154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 smtClean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○</a:t>
                      </a:r>
                      <a:endParaRPr lang="ko-KR" altLang="en-US" sz="20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83091" marR="83091" marT="41545" marB="4154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95137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77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</a:rPr>
              <a:t>Part 1, 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기획 배경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1D4753-AA2C-4F6D-A31F-7B5747BADBBB}"/>
              </a:ext>
            </a:extLst>
          </p:cNvPr>
          <p:cNvSpPr txBox="1"/>
          <p:nvPr/>
        </p:nvSpPr>
        <p:spPr>
          <a:xfrm>
            <a:off x="805841" y="721136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시장 조사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97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8" name="그룹 227"/>
          <p:cNvGrpSpPr/>
          <p:nvPr/>
        </p:nvGrpSpPr>
        <p:grpSpPr>
          <a:xfrm>
            <a:off x="816435" y="1397504"/>
            <a:ext cx="3131294" cy="4749298"/>
            <a:chOff x="580672" y="1370627"/>
            <a:chExt cx="3392029" cy="514476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1732" y="1725515"/>
              <a:ext cx="2103425" cy="4442305"/>
            </a:xfrm>
            <a:prstGeom prst="rect">
              <a:avLst/>
            </a:prstGeom>
          </p:spPr>
        </p:pic>
        <p:pic>
          <p:nvPicPr>
            <p:cNvPr id="226" name="그림 225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0672" y="1370627"/>
              <a:ext cx="3392029" cy="5144761"/>
            </a:xfrm>
            <a:prstGeom prst="rect">
              <a:avLst/>
            </a:prstGeom>
          </p:spPr>
        </p:pic>
      </p:grpSp>
      <p:grpSp>
        <p:nvGrpSpPr>
          <p:cNvPr id="234" name="그룹 233"/>
          <p:cNvGrpSpPr/>
          <p:nvPr/>
        </p:nvGrpSpPr>
        <p:grpSpPr>
          <a:xfrm>
            <a:off x="3355118" y="1397503"/>
            <a:ext cx="3106642" cy="4749298"/>
            <a:chOff x="3533835" y="1326383"/>
            <a:chExt cx="3365324" cy="5144761"/>
          </a:xfrm>
        </p:grpSpPr>
        <p:pic>
          <p:nvPicPr>
            <p:cNvPr id="232" name="그림 23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64785" y="1681271"/>
              <a:ext cx="2103425" cy="4445965"/>
            </a:xfrm>
            <a:prstGeom prst="rect">
              <a:avLst/>
            </a:prstGeom>
          </p:spPr>
        </p:pic>
        <p:pic>
          <p:nvPicPr>
            <p:cNvPr id="233" name="그림 23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33835" y="1326383"/>
              <a:ext cx="3365324" cy="5144761"/>
            </a:xfrm>
            <a:prstGeom prst="rect">
              <a:avLst/>
            </a:prstGeom>
          </p:spPr>
        </p:pic>
      </p:grpSp>
      <p:sp>
        <p:nvSpPr>
          <p:cNvPr id="452" name="TextBox 451"/>
          <p:cNvSpPr txBox="1"/>
          <p:nvPr/>
        </p:nvSpPr>
        <p:spPr>
          <a:xfrm>
            <a:off x="6771154" y="2463658"/>
            <a:ext cx="2318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/>
              <a:t>복잡한 </a:t>
            </a:r>
            <a:r>
              <a:rPr lang="en-US" altLang="ko-KR" sz="2400" dirty="0" smtClean="0"/>
              <a:t>UI/UX</a:t>
            </a:r>
            <a:endParaRPr lang="ko-KR" altLang="en-US" sz="2400" dirty="0"/>
          </a:p>
        </p:txBody>
      </p:sp>
      <p:sp>
        <p:nvSpPr>
          <p:cNvPr id="453" name="TextBox 452"/>
          <p:cNvSpPr txBox="1"/>
          <p:nvPr/>
        </p:nvSpPr>
        <p:spPr>
          <a:xfrm>
            <a:off x="6771154" y="3228269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/>
              <a:t>커뮤니티 비활성화</a:t>
            </a:r>
            <a:endParaRPr lang="ko-KR" altLang="en-US" sz="2400" dirty="0"/>
          </a:p>
        </p:txBody>
      </p:sp>
      <p:sp>
        <p:nvSpPr>
          <p:cNvPr id="454" name="TextBox 453"/>
          <p:cNvSpPr txBox="1"/>
          <p:nvPr/>
        </p:nvSpPr>
        <p:spPr>
          <a:xfrm>
            <a:off x="6771154" y="3992880"/>
            <a:ext cx="2036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/>
              <a:t>유료 서비스</a:t>
            </a:r>
            <a:endParaRPr lang="ko-KR" altLang="en-US" sz="2400" dirty="0"/>
          </a:p>
        </p:txBody>
      </p:sp>
      <p:sp>
        <p:nvSpPr>
          <p:cNvPr id="456" name="テキスト ボックス 17">
            <a:extLst>
              <a:ext uri="{FF2B5EF4-FFF2-40B4-BE49-F238E27FC236}">
                <a16:creationId xmlns:a16="http://schemas.microsoft.com/office/drawing/2014/main" id="{595CBA2D-56D3-4766-95F4-244B02A26C52}"/>
              </a:ext>
            </a:extLst>
          </p:cNvPr>
          <p:cNvSpPr txBox="1"/>
          <p:nvPr/>
        </p:nvSpPr>
        <p:spPr>
          <a:xfrm>
            <a:off x="2061580" y="615356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+mn-ea"/>
              </a:rPr>
              <a:t>NRC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457" name="テキスト ボックス 17">
            <a:extLst>
              <a:ext uri="{FF2B5EF4-FFF2-40B4-BE49-F238E27FC236}">
                <a16:creationId xmlns:a16="http://schemas.microsoft.com/office/drawing/2014/main" id="{595CBA2D-56D3-4766-95F4-244B02A26C52}"/>
              </a:ext>
            </a:extLst>
          </p:cNvPr>
          <p:cNvSpPr txBox="1"/>
          <p:nvPr/>
        </p:nvSpPr>
        <p:spPr>
          <a:xfrm>
            <a:off x="4501115" y="6153560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>
                <a:latin typeface="+mn-ea"/>
              </a:rPr>
              <a:t>트랭글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458" name="TextBox 457"/>
          <p:cNvSpPr txBox="1"/>
          <p:nvPr/>
        </p:nvSpPr>
        <p:spPr>
          <a:xfrm>
            <a:off x="6771154" y="4757491"/>
            <a:ext cx="2980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/>
              <a:t>다양한 컨텐츠 부족</a:t>
            </a:r>
            <a:endParaRPr lang="ko-KR" altLang="en-US" sz="2400" dirty="0"/>
          </a:p>
        </p:txBody>
      </p:sp>
      <p:sp>
        <p:nvSpPr>
          <p:cNvPr id="460" name="TextBox 459">
            <a:extLst>
              <a:ext uri="{FF2B5EF4-FFF2-40B4-BE49-F238E27FC236}">
                <a16:creationId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77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</a:rPr>
              <a:t>Part 1, 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기획 배경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62" name="TextBox 461">
            <a:extLst>
              <a:ext uri="{FF2B5EF4-FFF2-40B4-BE49-F238E27FC236}">
                <a16:creationId xmlns:a16="http://schemas.microsoft.com/office/drawing/2014/main" id="{2E1D4753-AA2C-4F6D-A31F-7B5747BADBBB}"/>
              </a:ext>
            </a:extLst>
          </p:cNvPr>
          <p:cNvSpPr txBox="1"/>
          <p:nvPr/>
        </p:nvSpPr>
        <p:spPr>
          <a:xfrm>
            <a:off x="805841" y="721136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시장 조사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538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2" grpId="0"/>
      <p:bldP spid="453" grpId="0"/>
      <p:bldP spid="454" grpId="0"/>
      <p:bldP spid="45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7653337" y="2317427"/>
            <a:ext cx="2714625" cy="3351801"/>
            <a:chOff x="7653337" y="2317427"/>
            <a:chExt cx="2714625" cy="3351801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30225F7-B059-4ACB-BB3F-956E1AF22A38}"/>
                </a:ext>
              </a:extLst>
            </p:cNvPr>
            <p:cNvSpPr/>
            <p:nvPr/>
          </p:nvSpPr>
          <p:spPr>
            <a:xfrm>
              <a:off x="7653337" y="2317427"/>
              <a:ext cx="2714625" cy="271462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7DC3A16-F7FA-4FD4-B9D2-FD56E8C5BD75}"/>
                </a:ext>
              </a:extLst>
            </p:cNvPr>
            <p:cNvSpPr txBox="1"/>
            <p:nvPr/>
          </p:nvSpPr>
          <p:spPr>
            <a:xfrm>
              <a:off x="8395740" y="5207563"/>
              <a:ext cx="122982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2400" spc="-15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커뮤니티</a:t>
              </a:r>
              <a:endParaRPr lang="ko-KR" altLang="en-US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</p:txBody>
        </p:sp>
        <p:pic>
          <p:nvPicPr>
            <p:cNvPr id="25" name="그래픽 31" descr="실행">
              <a:extLst>
                <a:ext uri="{FF2B5EF4-FFF2-40B4-BE49-F238E27FC236}">
                  <a16:creationId xmlns:a16="http://schemas.microsoft.com/office/drawing/2014/main" id="{CE837336-8CF4-4EF9-AFB2-06C56886B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14034" y="2790845"/>
              <a:ext cx="1605001" cy="1605001"/>
            </a:xfrm>
            <a:prstGeom prst="rect">
              <a:avLst/>
            </a:prstGeom>
          </p:spPr>
        </p:pic>
        <p:pic>
          <p:nvPicPr>
            <p:cNvPr id="27" name="그래픽 31" descr="실행">
              <a:extLst>
                <a:ext uri="{FF2B5EF4-FFF2-40B4-BE49-F238E27FC236}">
                  <a16:creationId xmlns:a16="http://schemas.microsoft.com/office/drawing/2014/main" id="{CE837336-8CF4-4EF9-AFB2-06C56886B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14519" y="3013069"/>
              <a:ext cx="1605001" cy="1605001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1824037" y="2317428"/>
            <a:ext cx="2714625" cy="3328967"/>
            <a:chOff x="1824037" y="2317428"/>
            <a:chExt cx="2714625" cy="3328967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DEC27D9-CA68-420F-8F6A-903F26A72BA1}"/>
                </a:ext>
              </a:extLst>
            </p:cNvPr>
            <p:cNvSpPr/>
            <p:nvPr/>
          </p:nvSpPr>
          <p:spPr>
            <a:xfrm>
              <a:off x="1824037" y="2317428"/>
              <a:ext cx="2714625" cy="271462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2B64B4E-B19B-4EC3-9107-5E27F46BA866}"/>
                </a:ext>
              </a:extLst>
            </p:cNvPr>
            <p:cNvSpPr txBox="1"/>
            <p:nvPr/>
          </p:nvSpPr>
          <p:spPr>
            <a:xfrm>
              <a:off x="2697082" y="5184730"/>
              <a:ext cx="968534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2400" spc="-15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챌린지</a:t>
              </a:r>
              <a:endParaRPr lang="ko-KR" altLang="en-US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3744" y="2942262"/>
              <a:ext cx="1652054" cy="1652054"/>
            </a:xfrm>
            <a:prstGeom prst="rect">
              <a:avLst/>
            </a:prstGeom>
          </p:spPr>
        </p:pic>
      </p:grpSp>
      <p:grpSp>
        <p:nvGrpSpPr>
          <p:cNvPr id="7" name="그룹 6"/>
          <p:cNvGrpSpPr/>
          <p:nvPr/>
        </p:nvGrpSpPr>
        <p:grpSpPr>
          <a:xfrm>
            <a:off x="4294240" y="1872981"/>
            <a:ext cx="3603520" cy="4289286"/>
            <a:chOff x="4294240" y="1872981"/>
            <a:chExt cx="3603520" cy="4289286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4CDFDEC-AF43-4B5B-A9BD-56978D9BBD9A}"/>
                </a:ext>
              </a:extLst>
            </p:cNvPr>
            <p:cNvSpPr/>
            <p:nvPr/>
          </p:nvSpPr>
          <p:spPr>
            <a:xfrm>
              <a:off x="4294240" y="1872981"/>
              <a:ext cx="3603520" cy="36035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F6FA886-7E09-4DC3-8F71-74BD1E3E251F}"/>
                </a:ext>
              </a:extLst>
            </p:cNvPr>
            <p:cNvSpPr txBox="1"/>
            <p:nvPr/>
          </p:nvSpPr>
          <p:spPr>
            <a:xfrm>
              <a:off x="5022912" y="5700602"/>
              <a:ext cx="2186817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2400" spc="-15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러닝 기록 및 분석</a:t>
              </a:r>
              <a:endParaRPr lang="ko-KR" altLang="en-US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</p:txBody>
        </p:sp>
        <p:pic>
          <p:nvPicPr>
            <p:cNvPr id="24" name="그래픽 29" descr="기어가는">
              <a:extLst>
                <a:ext uri="{FF2B5EF4-FFF2-40B4-BE49-F238E27FC236}">
                  <a16:creationId xmlns:a16="http://schemas.microsoft.com/office/drawing/2014/main" id="{98966006-F487-4268-8A32-5C478338E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18791" y="2846775"/>
              <a:ext cx="1605001" cy="1605001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77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</a:rPr>
              <a:t>Part </a:t>
            </a:r>
            <a:r>
              <a:rPr lang="en-US" altLang="ko-KR" sz="1600" dirty="0" smtClean="0">
                <a:latin typeface="+mj-ea"/>
                <a:ea typeface="+mj-ea"/>
              </a:rPr>
              <a:t>2, 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주요 기능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1D4753-AA2C-4F6D-A31F-7B5747BADBBB}"/>
              </a:ext>
            </a:extLst>
          </p:cNvPr>
          <p:cNvSpPr txBox="1"/>
          <p:nvPr/>
        </p:nvSpPr>
        <p:spPr>
          <a:xfrm>
            <a:off x="805841" y="721136"/>
            <a:ext cx="1031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주요 기능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022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77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</a:rPr>
              <a:t>Part </a:t>
            </a:r>
            <a:r>
              <a:rPr lang="en-US" altLang="ko-KR" sz="1600" dirty="0" smtClean="0">
                <a:latin typeface="+mj-ea"/>
                <a:ea typeface="+mj-ea"/>
              </a:rPr>
              <a:t>2, 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주요 기능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1D4753-AA2C-4F6D-A31F-7B5747BADBBB}"/>
              </a:ext>
            </a:extLst>
          </p:cNvPr>
          <p:cNvSpPr txBox="1"/>
          <p:nvPr/>
        </p:nvSpPr>
        <p:spPr>
          <a:xfrm>
            <a:off x="805841" y="721136"/>
            <a:ext cx="1640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러닝 기록 및 분석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390EB6C-C9AA-4074-9E34-2BE0C38F023F}"/>
              </a:ext>
            </a:extLst>
          </p:cNvPr>
          <p:cNvCxnSpPr/>
          <p:nvPr/>
        </p:nvCxnSpPr>
        <p:spPr>
          <a:xfrm>
            <a:off x="920115" y="1753673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6359455-5F07-429D-AB7C-EB6664F44D16}"/>
              </a:ext>
            </a:extLst>
          </p:cNvPr>
          <p:cNvCxnSpPr/>
          <p:nvPr/>
        </p:nvCxnSpPr>
        <p:spPr>
          <a:xfrm>
            <a:off x="920115" y="5912718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790" y="3307010"/>
            <a:ext cx="1544650" cy="1544650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1C90D05E-4342-485B-BE3F-DDF922481502}"/>
              </a:ext>
            </a:extLst>
          </p:cNvPr>
          <p:cNvSpPr/>
          <p:nvPr/>
        </p:nvSpPr>
        <p:spPr>
          <a:xfrm>
            <a:off x="920115" y="1784419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1925139-304A-4B86-886B-3B18ACFB4388}"/>
              </a:ext>
            </a:extLst>
          </p:cNvPr>
          <p:cNvSpPr txBox="1"/>
          <p:nvPr/>
        </p:nvSpPr>
        <p:spPr>
          <a:xfrm>
            <a:off x="1313657" y="1912796"/>
            <a:ext cx="2452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GPS </a:t>
            </a:r>
            <a:r>
              <a:rPr lang="ko-KR" altLang="en-US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기반 러닝 저장</a:t>
            </a:r>
            <a:endParaRPr lang="ko-KR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C90D05E-4342-485B-BE3F-DDF922481502}"/>
              </a:ext>
            </a:extLst>
          </p:cNvPr>
          <p:cNvSpPr/>
          <p:nvPr/>
        </p:nvSpPr>
        <p:spPr>
          <a:xfrm>
            <a:off x="4487545" y="1755917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84110C5-C200-4BBD-89F7-5E103B6913BE}"/>
              </a:ext>
            </a:extLst>
          </p:cNvPr>
          <p:cNvCxnSpPr/>
          <p:nvPr/>
        </p:nvCxnSpPr>
        <p:spPr>
          <a:xfrm>
            <a:off x="4487545" y="1765148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3E4C789-C541-407D-A86D-D4C68AC3D3B6}"/>
              </a:ext>
            </a:extLst>
          </p:cNvPr>
          <p:cNvSpPr txBox="1"/>
          <p:nvPr/>
        </p:nvSpPr>
        <p:spPr>
          <a:xfrm>
            <a:off x="5173635" y="1912795"/>
            <a:ext cx="1867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러닝 기록 관리</a:t>
            </a:r>
            <a:endParaRPr lang="ko-KR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323B55B1-AAA5-449B-AF51-58B0837F2DF4}"/>
              </a:ext>
            </a:extLst>
          </p:cNvPr>
          <p:cNvCxnSpPr/>
          <p:nvPr/>
        </p:nvCxnSpPr>
        <p:spPr>
          <a:xfrm>
            <a:off x="4487545" y="5920105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20" y="3307010"/>
            <a:ext cx="1544650" cy="1544650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1E36884C-1434-4798-B7C2-41954692071D}"/>
              </a:ext>
            </a:extLst>
          </p:cNvPr>
          <p:cNvSpPr/>
          <p:nvPr/>
        </p:nvSpPr>
        <p:spPr>
          <a:xfrm>
            <a:off x="8054975" y="1767392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E7740727-FDB7-41D0-9AB8-50DB81D7DFC8}"/>
              </a:ext>
            </a:extLst>
          </p:cNvPr>
          <p:cNvCxnSpPr/>
          <p:nvPr/>
        </p:nvCxnSpPr>
        <p:spPr>
          <a:xfrm>
            <a:off x="8054975" y="1776623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372CA79-F633-4DF9-8530-0D0A573553F8}"/>
              </a:ext>
            </a:extLst>
          </p:cNvPr>
          <p:cNvSpPr txBox="1"/>
          <p:nvPr/>
        </p:nvSpPr>
        <p:spPr>
          <a:xfrm>
            <a:off x="9031209" y="1912795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러닝 분석</a:t>
            </a:r>
            <a:endParaRPr lang="ko-KR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28325F8C-97ED-4EE0-94E2-812EC992FEC9}"/>
              </a:ext>
            </a:extLst>
          </p:cNvPr>
          <p:cNvCxnSpPr/>
          <p:nvPr/>
        </p:nvCxnSpPr>
        <p:spPr>
          <a:xfrm>
            <a:off x="8054975" y="5927492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650" y="3307010"/>
            <a:ext cx="1544650" cy="154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55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77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</a:rPr>
              <a:t>Part </a:t>
            </a:r>
            <a:r>
              <a:rPr lang="en-US" altLang="ko-KR" sz="1600" dirty="0" smtClean="0">
                <a:latin typeface="+mj-ea"/>
                <a:ea typeface="+mj-ea"/>
              </a:rPr>
              <a:t>2, 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주요 기능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1D4753-AA2C-4F6D-A31F-7B5747BADBBB}"/>
              </a:ext>
            </a:extLst>
          </p:cNvPr>
          <p:cNvSpPr txBox="1"/>
          <p:nvPr/>
        </p:nvSpPr>
        <p:spPr>
          <a:xfrm>
            <a:off x="805841" y="721136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챌린지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390EB6C-C9AA-4074-9E34-2BE0C38F023F}"/>
              </a:ext>
            </a:extLst>
          </p:cNvPr>
          <p:cNvCxnSpPr/>
          <p:nvPr/>
        </p:nvCxnSpPr>
        <p:spPr>
          <a:xfrm>
            <a:off x="920115" y="1753673"/>
            <a:ext cx="3240000" cy="0"/>
          </a:xfrm>
          <a:prstGeom prst="line">
            <a:avLst/>
          </a:prstGeom>
          <a:ln w="57150">
            <a:solidFill>
              <a:srgbClr val="FEC4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6359455-5F07-429D-AB7C-EB6664F44D16}"/>
              </a:ext>
            </a:extLst>
          </p:cNvPr>
          <p:cNvCxnSpPr/>
          <p:nvPr/>
        </p:nvCxnSpPr>
        <p:spPr>
          <a:xfrm>
            <a:off x="920115" y="5912718"/>
            <a:ext cx="3240000" cy="0"/>
          </a:xfrm>
          <a:prstGeom prst="line">
            <a:avLst/>
          </a:prstGeom>
          <a:ln w="19050">
            <a:solidFill>
              <a:srgbClr val="FEC4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C90D05E-4342-485B-BE3F-DDF922481502}"/>
              </a:ext>
            </a:extLst>
          </p:cNvPr>
          <p:cNvSpPr/>
          <p:nvPr/>
        </p:nvSpPr>
        <p:spPr>
          <a:xfrm>
            <a:off x="920115" y="1784419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1925139-304A-4B86-886B-3B18ACFB4388}"/>
              </a:ext>
            </a:extLst>
          </p:cNvPr>
          <p:cNvSpPr txBox="1"/>
          <p:nvPr/>
        </p:nvSpPr>
        <p:spPr>
          <a:xfrm>
            <a:off x="1635059" y="1912796"/>
            <a:ext cx="181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마일리지 </a:t>
            </a:r>
            <a:r>
              <a:rPr lang="ko-KR" altLang="en-US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결제</a:t>
            </a:r>
            <a:endParaRPr lang="ko-KR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C90D05E-4342-485B-BE3F-DDF922481502}"/>
              </a:ext>
            </a:extLst>
          </p:cNvPr>
          <p:cNvSpPr/>
          <p:nvPr/>
        </p:nvSpPr>
        <p:spPr>
          <a:xfrm>
            <a:off x="4487545" y="1755917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84110C5-C200-4BBD-89F7-5E103B6913BE}"/>
              </a:ext>
            </a:extLst>
          </p:cNvPr>
          <p:cNvCxnSpPr/>
          <p:nvPr/>
        </p:nvCxnSpPr>
        <p:spPr>
          <a:xfrm>
            <a:off x="4487545" y="1765148"/>
            <a:ext cx="3240000" cy="0"/>
          </a:xfrm>
          <a:prstGeom prst="line">
            <a:avLst/>
          </a:prstGeom>
          <a:ln w="57150">
            <a:solidFill>
              <a:srgbClr val="FEC4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3E4C789-C541-407D-A86D-D4C68AC3D3B6}"/>
              </a:ext>
            </a:extLst>
          </p:cNvPr>
          <p:cNvSpPr txBox="1"/>
          <p:nvPr/>
        </p:nvSpPr>
        <p:spPr>
          <a:xfrm>
            <a:off x="5333134" y="1912795"/>
            <a:ext cx="1548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챌린지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참여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323B55B1-AAA5-449B-AF51-58B0837F2DF4}"/>
              </a:ext>
            </a:extLst>
          </p:cNvPr>
          <p:cNvCxnSpPr/>
          <p:nvPr/>
        </p:nvCxnSpPr>
        <p:spPr>
          <a:xfrm>
            <a:off x="4487545" y="5920105"/>
            <a:ext cx="3240000" cy="0"/>
          </a:xfrm>
          <a:prstGeom prst="line">
            <a:avLst/>
          </a:prstGeom>
          <a:ln w="19050">
            <a:solidFill>
              <a:srgbClr val="FEC4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E36884C-1434-4798-B7C2-41954692071D}"/>
              </a:ext>
            </a:extLst>
          </p:cNvPr>
          <p:cNvSpPr/>
          <p:nvPr/>
        </p:nvSpPr>
        <p:spPr>
          <a:xfrm>
            <a:off x="8054975" y="1767392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E7740727-FDB7-41D0-9AB8-50DB81D7DFC8}"/>
              </a:ext>
            </a:extLst>
          </p:cNvPr>
          <p:cNvCxnSpPr/>
          <p:nvPr/>
        </p:nvCxnSpPr>
        <p:spPr>
          <a:xfrm>
            <a:off x="8054975" y="1776623"/>
            <a:ext cx="3240000" cy="0"/>
          </a:xfrm>
          <a:prstGeom prst="line">
            <a:avLst/>
          </a:prstGeom>
          <a:ln w="57150">
            <a:solidFill>
              <a:srgbClr val="FEC4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372CA79-F633-4DF9-8530-0D0A573553F8}"/>
              </a:ext>
            </a:extLst>
          </p:cNvPr>
          <p:cNvSpPr txBox="1"/>
          <p:nvPr/>
        </p:nvSpPr>
        <p:spPr>
          <a:xfrm>
            <a:off x="9321352" y="1912795"/>
            <a:ext cx="707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기부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28325F8C-97ED-4EE0-94E2-812EC992FEC9}"/>
              </a:ext>
            </a:extLst>
          </p:cNvPr>
          <p:cNvCxnSpPr/>
          <p:nvPr/>
        </p:nvCxnSpPr>
        <p:spPr>
          <a:xfrm>
            <a:off x="8054975" y="5927492"/>
            <a:ext cx="3240000" cy="0"/>
          </a:xfrm>
          <a:prstGeom prst="line">
            <a:avLst/>
          </a:prstGeom>
          <a:ln w="19050">
            <a:solidFill>
              <a:srgbClr val="FEC4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914" y="3301860"/>
            <a:ext cx="1544400" cy="15444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774" y="3301860"/>
            <a:ext cx="1544400" cy="15444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798" y="3301860"/>
            <a:ext cx="1544400" cy="154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889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POP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7054"/>
      </a:accent1>
      <a:accent2>
        <a:srgbClr val="FEC434"/>
      </a:accent2>
      <a:accent3>
        <a:srgbClr val="DA87FF"/>
      </a:accent3>
      <a:accent4>
        <a:srgbClr val="FF9CD3"/>
      </a:accent4>
      <a:accent5>
        <a:srgbClr val="F25F7D"/>
      </a:accent5>
      <a:accent6>
        <a:srgbClr val="C03586"/>
      </a:accent6>
      <a:hlink>
        <a:srgbClr val="3F3F3F"/>
      </a:hlink>
      <a:folHlink>
        <a:srgbClr val="3F3F3F"/>
      </a:folHlink>
    </a:clrScheme>
    <a:fontScheme name="사용자 지정 1">
      <a:majorFont>
        <a:latin typeface="나눔스퀘어 Light"/>
        <a:ea typeface="나눔스퀘어 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1255</TotalTime>
  <Words>356</Words>
  <Application>Microsoft Office PowerPoint</Application>
  <PresentationFormat>와이드스크린</PresentationFormat>
  <Paragraphs>191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나눔스퀘어 Bold</vt:lpstr>
      <vt:lpstr>나눔스퀘어 ExtraBold</vt:lpstr>
      <vt:lpstr>나눔스퀘어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multicampus</cp:lastModifiedBy>
  <cp:revision>177</cp:revision>
  <dcterms:created xsi:type="dcterms:W3CDTF">2020-09-14T00:48:43Z</dcterms:created>
  <dcterms:modified xsi:type="dcterms:W3CDTF">2020-11-16T00:45:50Z</dcterms:modified>
</cp:coreProperties>
</file>